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Times New Roman MT" charset="1" panose="02030502070405020303"/>
      <p:regular r:id="rId34"/>
    </p:embeddedFont>
    <p:embeddedFont>
      <p:font typeface="Heading Now 61-68 Bold Italics" charset="1" panose="00000800000000000000"/>
      <p:regular r:id="rId35"/>
    </p:embeddedFont>
    <p:embeddedFont>
      <p:font typeface="Times New Roman MT Bold" charset="1" panose="02030802070405020303"/>
      <p:regular r:id="rId36"/>
    </p:embeddedFont>
    <p:embeddedFont>
      <p:font typeface="Heading Now 61-68"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4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997096" y="1994945"/>
            <a:ext cx="9045519" cy="450974"/>
          </a:xfrm>
          <a:prstGeom prst="rect">
            <a:avLst/>
          </a:prstGeom>
        </p:spPr>
        <p:txBody>
          <a:bodyPr anchor="t" rtlCol="false" tIns="0" lIns="0" bIns="0" rIns="0">
            <a:spAutoFit/>
          </a:bodyPr>
          <a:lstStyle/>
          <a:p>
            <a:pPr algn="ctr">
              <a:lnSpc>
                <a:spcPts val="3481"/>
              </a:lnSpc>
            </a:pPr>
            <a:r>
              <a:rPr lang="en-US" sz="2048" spc="931">
                <a:solidFill>
                  <a:srgbClr val="FFB800"/>
                </a:solidFill>
                <a:latin typeface="Times New Roman MT"/>
                <a:ea typeface="Times New Roman MT"/>
                <a:cs typeface="Times New Roman MT"/>
                <a:sym typeface="Times New Roman MT"/>
              </a:rPr>
              <a:t>WEB SCRAPING PRESENTATION  </a:t>
            </a:r>
          </a:p>
        </p:txBody>
      </p:sp>
      <p:grpSp>
        <p:nvGrpSpPr>
          <p:cNvPr name="Group 3" id="3"/>
          <p:cNvGrpSpPr/>
          <p:nvPr/>
        </p:nvGrpSpPr>
        <p:grpSpPr>
          <a:xfrm rot="0">
            <a:off x="2027658" y="5263826"/>
            <a:ext cx="7492198" cy="1196978"/>
            <a:chOff x="0" y="0"/>
            <a:chExt cx="9989598" cy="1595971"/>
          </a:xfrm>
        </p:grpSpPr>
        <p:grpSp>
          <p:nvGrpSpPr>
            <p:cNvPr name="Group 4" id="4"/>
            <p:cNvGrpSpPr/>
            <p:nvPr/>
          </p:nvGrpSpPr>
          <p:grpSpPr>
            <a:xfrm rot="-10800000">
              <a:off x="0" y="0"/>
              <a:ext cx="1595971" cy="1595971"/>
              <a:chOff x="0" y="0"/>
              <a:chExt cx="406400" cy="406400"/>
            </a:xfrm>
          </p:grpSpPr>
          <p:sp>
            <p:nvSpPr>
              <p:cNvPr name="Freeform 5" id="5"/>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6" id="6"/>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10800000">
              <a:off x="1201725" y="0"/>
              <a:ext cx="1595971" cy="1595971"/>
              <a:chOff x="0" y="0"/>
              <a:chExt cx="406400" cy="406400"/>
            </a:xfrm>
          </p:grpSpPr>
          <p:sp>
            <p:nvSpPr>
              <p:cNvPr name="Freeform 8" id="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9" id="9"/>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10800000">
              <a:off x="2394980" y="0"/>
              <a:ext cx="1595971" cy="1595971"/>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12" id="12"/>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3596705" y="0"/>
              <a:ext cx="1595971" cy="1595971"/>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15" id="15"/>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10800000">
              <a:off x="4796922" y="0"/>
              <a:ext cx="1595971" cy="1595971"/>
              <a:chOff x="0" y="0"/>
              <a:chExt cx="406400" cy="406400"/>
            </a:xfrm>
          </p:grpSpPr>
          <p:sp>
            <p:nvSpPr>
              <p:cNvPr name="Freeform 17" id="1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18" id="18"/>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10800000">
              <a:off x="5998647" y="0"/>
              <a:ext cx="1595971" cy="1595971"/>
              <a:chOff x="0" y="0"/>
              <a:chExt cx="406400" cy="406400"/>
            </a:xfrm>
          </p:grpSpPr>
          <p:sp>
            <p:nvSpPr>
              <p:cNvPr name="Freeform 20" id="20"/>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21" id="21"/>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10800000">
              <a:off x="7191902" y="0"/>
              <a:ext cx="1595971" cy="1595971"/>
              <a:chOff x="0" y="0"/>
              <a:chExt cx="406400" cy="406400"/>
            </a:xfrm>
          </p:grpSpPr>
          <p:sp>
            <p:nvSpPr>
              <p:cNvPr name="Freeform 23" id="23"/>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24" id="24"/>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10800000">
              <a:off x="8393627" y="0"/>
              <a:ext cx="1595971" cy="1595971"/>
              <a:chOff x="0" y="0"/>
              <a:chExt cx="406400" cy="406400"/>
            </a:xfrm>
          </p:grpSpPr>
          <p:sp>
            <p:nvSpPr>
              <p:cNvPr name="Freeform 26" id="26"/>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p:spPr>
          </p:sp>
          <p:sp>
            <p:nvSpPr>
              <p:cNvPr name="TextBox 27" id="27"/>
              <p:cNvSpPr txBox="true"/>
              <p:nvPr/>
            </p:nvSpPr>
            <p:spPr>
              <a:xfrm>
                <a:off x="177800" y="-57150"/>
                <a:ext cx="152400" cy="463550"/>
              </a:xfrm>
              <a:prstGeom prst="rect">
                <a:avLst/>
              </a:prstGeom>
            </p:spPr>
            <p:txBody>
              <a:bodyPr anchor="ctr" rtlCol="false" tIns="50800" lIns="50800" bIns="50800" rIns="50800"/>
              <a:lstStyle/>
              <a:p>
                <a:pPr algn="ctr">
                  <a:lnSpc>
                    <a:spcPts val="2799"/>
                  </a:lnSpc>
                </a:pPr>
              </a:p>
            </p:txBody>
          </p:sp>
        </p:grpSp>
      </p:grpSp>
      <p:grpSp>
        <p:nvGrpSpPr>
          <p:cNvPr name="Group 28" id="28"/>
          <p:cNvGrpSpPr/>
          <p:nvPr/>
        </p:nvGrpSpPr>
        <p:grpSpPr>
          <a:xfrm rot="0">
            <a:off x="15588975" y="6246118"/>
            <a:ext cx="1196978" cy="1196978"/>
            <a:chOff x="0" y="0"/>
            <a:chExt cx="406400" cy="406400"/>
          </a:xfrm>
        </p:grpSpPr>
        <p:sp>
          <p:nvSpPr>
            <p:cNvPr name="Freeform 29" id="29"/>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30" id="30"/>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14686863" y="6246118"/>
            <a:ext cx="1196978" cy="1196978"/>
            <a:chOff x="0" y="0"/>
            <a:chExt cx="406400" cy="406400"/>
          </a:xfrm>
        </p:grpSpPr>
        <p:sp>
          <p:nvSpPr>
            <p:cNvPr name="Freeform 32" id="3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33" id="33"/>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34" id="34"/>
          <p:cNvGrpSpPr/>
          <p:nvPr/>
        </p:nvGrpSpPr>
        <p:grpSpPr>
          <a:xfrm rot="0">
            <a:off x="13791922" y="6246118"/>
            <a:ext cx="1196978" cy="1196978"/>
            <a:chOff x="0" y="0"/>
            <a:chExt cx="406400" cy="406400"/>
          </a:xfrm>
        </p:grpSpPr>
        <p:sp>
          <p:nvSpPr>
            <p:cNvPr name="Freeform 35" id="35"/>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36" id="36"/>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37" id="37"/>
          <p:cNvGrpSpPr/>
          <p:nvPr/>
        </p:nvGrpSpPr>
        <p:grpSpPr>
          <a:xfrm rot="0">
            <a:off x="12890628" y="6246118"/>
            <a:ext cx="1196978" cy="1196978"/>
            <a:chOff x="0" y="0"/>
            <a:chExt cx="406400" cy="406400"/>
          </a:xfrm>
        </p:grpSpPr>
        <p:sp>
          <p:nvSpPr>
            <p:cNvPr name="Freeform 38" id="38"/>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39" id="39"/>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40" id="40"/>
          <p:cNvGrpSpPr/>
          <p:nvPr/>
        </p:nvGrpSpPr>
        <p:grpSpPr>
          <a:xfrm rot="0">
            <a:off x="11990465" y="6246118"/>
            <a:ext cx="1196978" cy="1196978"/>
            <a:chOff x="0" y="0"/>
            <a:chExt cx="406400" cy="406400"/>
          </a:xfrm>
        </p:grpSpPr>
        <p:sp>
          <p:nvSpPr>
            <p:cNvPr name="Freeform 41" id="4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2" id="42"/>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43" id="43"/>
          <p:cNvGrpSpPr/>
          <p:nvPr/>
        </p:nvGrpSpPr>
        <p:grpSpPr>
          <a:xfrm rot="0">
            <a:off x="11089172" y="6246118"/>
            <a:ext cx="1196978" cy="1196978"/>
            <a:chOff x="0" y="0"/>
            <a:chExt cx="406400" cy="406400"/>
          </a:xfrm>
        </p:grpSpPr>
        <p:sp>
          <p:nvSpPr>
            <p:cNvPr name="Freeform 44" id="4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5" id="45"/>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46" id="46"/>
          <p:cNvGrpSpPr/>
          <p:nvPr/>
        </p:nvGrpSpPr>
        <p:grpSpPr>
          <a:xfrm rot="0">
            <a:off x="10194231" y="6246118"/>
            <a:ext cx="1196978" cy="1196978"/>
            <a:chOff x="0" y="0"/>
            <a:chExt cx="406400" cy="406400"/>
          </a:xfrm>
        </p:grpSpPr>
        <p:sp>
          <p:nvSpPr>
            <p:cNvPr name="Freeform 47" id="4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8" id="48"/>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49" id="49"/>
          <p:cNvGrpSpPr/>
          <p:nvPr/>
        </p:nvGrpSpPr>
        <p:grpSpPr>
          <a:xfrm rot="0">
            <a:off x="9292937" y="6246118"/>
            <a:ext cx="1196978" cy="1196978"/>
            <a:chOff x="0" y="0"/>
            <a:chExt cx="406400" cy="406400"/>
          </a:xfrm>
        </p:grpSpPr>
        <p:sp>
          <p:nvSpPr>
            <p:cNvPr name="Freeform 50" id="50"/>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51" id="51"/>
            <p:cNvSpPr txBox="true"/>
            <p:nvPr/>
          </p:nvSpPr>
          <p:spPr>
            <a:xfrm>
              <a:off x="177800" y="-76200"/>
              <a:ext cx="152400" cy="482600"/>
            </a:xfrm>
            <a:prstGeom prst="rect">
              <a:avLst/>
            </a:prstGeom>
          </p:spPr>
          <p:txBody>
            <a:bodyPr anchor="ctr" rtlCol="false" tIns="50800" lIns="50800" bIns="50800" rIns="50800"/>
            <a:lstStyle/>
            <a:p>
              <a:pPr algn="ctr">
                <a:lnSpc>
                  <a:spcPts val="2799"/>
                </a:lnSpc>
              </a:pPr>
            </a:p>
          </p:txBody>
        </p:sp>
      </p:grpSp>
      <p:grpSp>
        <p:nvGrpSpPr>
          <p:cNvPr name="Group 52" id="52"/>
          <p:cNvGrpSpPr/>
          <p:nvPr/>
        </p:nvGrpSpPr>
        <p:grpSpPr>
          <a:xfrm rot="5400000">
            <a:off x="10465133" y="-7908010"/>
            <a:ext cx="9364388" cy="12308824"/>
            <a:chOff x="0" y="0"/>
            <a:chExt cx="571930" cy="751762"/>
          </a:xfrm>
        </p:grpSpPr>
        <p:sp>
          <p:nvSpPr>
            <p:cNvPr name="Freeform 53" id="53"/>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54" id="54"/>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grpSp>
        <p:nvGrpSpPr>
          <p:cNvPr name="Group 55" id="55"/>
          <p:cNvGrpSpPr/>
          <p:nvPr/>
        </p:nvGrpSpPr>
        <p:grpSpPr>
          <a:xfrm rot="5400000">
            <a:off x="-1692606" y="5884528"/>
            <a:ext cx="9364388" cy="12308824"/>
            <a:chOff x="0" y="0"/>
            <a:chExt cx="571930" cy="751762"/>
          </a:xfrm>
        </p:grpSpPr>
        <p:sp>
          <p:nvSpPr>
            <p:cNvPr name="Freeform 56" id="56"/>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57" id="57"/>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sp>
        <p:nvSpPr>
          <p:cNvPr name="Freeform 58" id="58"/>
          <p:cNvSpPr/>
          <p:nvPr/>
        </p:nvSpPr>
        <p:spPr>
          <a:xfrm flipH="false" flipV="false" rot="0">
            <a:off x="16966763" y="8899945"/>
            <a:ext cx="358355" cy="358355"/>
          </a:xfrm>
          <a:custGeom>
            <a:avLst/>
            <a:gdLst/>
            <a:ahLst/>
            <a:cxnLst/>
            <a:rect r="r" b="b" t="t" l="l"/>
            <a:pathLst>
              <a:path h="358355" w="358355">
                <a:moveTo>
                  <a:pt x="0" y="0"/>
                </a:moveTo>
                <a:lnTo>
                  <a:pt x="358355" y="0"/>
                </a:lnTo>
                <a:lnTo>
                  <a:pt x="358355" y="358355"/>
                </a:lnTo>
                <a:lnTo>
                  <a:pt x="0" y="358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9" id="59"/>
          <p:cNvSpPr/>
          <p:nvPr/>
        </p:nvSpPr>
        <p:spPr>
          <a:xfrm flipH="false" flipV="false" rot="0">
            <a:off x="16404135" y="8928326"/>
            <a:ext cx="329974" cy="329974"/>
          </a:xfrm>
          <a:custGeom>
            <a:avLst/>
            <a:gdLst/>
            <a:ahLst/>
            <a:cxnLst/>
            <a:rect r="r" b="b" t="t" l="l"/>
            <a:pathLst>
              <a:path h="329974" w="329974">
                <a:moveTo>
                  <a:pt x="0" y="0"/>
                </a:moveTo>
                <a:lnTo>
                  <a:pt x="329974" y="0"/>
                </a:lnTo>
                <a:lnTo>
                  <a:pt x="329974" y="329974"/>
                </a:lnTo>
                <a:lnTo>
                  <a:pt x="0" y="329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0" id="60"/>
          <p:cNvSpPr/>
          <p:nvPr/>
        </p:nvSpPr>
        <p:spPr>
          <a:xfrm flipH="false" flipV="false" rot="0">
            <a:off x="717158" y="882250"/>
            <a:ext cx="623084" cy="435158"/>
          </a:xfrm>
          <a:custGeom>
            <a:avLst/>
            <a:gdLst/>
            <a:ahLst/>
            <a:cxnLst/>
            <a:rect r="r" b="b" t="t" l="l"/>
            <a:pathLst>
              <a:path h="435158" w="623084">
                <a:moveTo>
                  <a:pt x="0" y="0"/>
                </a:moveTo>
                <a:lnTo>
                  <a:pt x="623084" y="0"/>
                </a:lnTo>
                <a:lnTo>
                  <a:pt x="623084" y="435159"/>
                </a:lnTo>
                <a:lnTo>
                  <a:pt x="0" y="435159"/>
                </a:lnTo>
                <a:lnTo>
                  <a:pt x="0" y="0"/>
                </a:lnTo>
                <a:close/>
              </a:path>
            </a:pathLst>
          </a:custGeom>
          <a:blipFill>
            <a:blip r:embed="rId6"/>
            <a:stretch>
              <a:fillRect l="0" t="-15860" r="0" b="0"/>
            </a:stretch>
          </a:blipFill>
        </p:spPr>
      </p:sp>
      <p:sp>
        <p:nvSpPr>
          <p:cNvPr name="Freeform 61" id="61"/>
          <p:cNvSpPr/>
          <p:nvPr/>
        </p:nvSpPr>
        <p:spPr>
          <a:xfrm flipH="false" flipV="false" rot="0">
            <a:off x="4997096" y="3194701"/>
            <a:ext cx="8002841" cy="5335228"/>
          </a:xfrm>
          <a:custGeom>
            <a:avLst/>
            <a:gdLst/>
            <a:ahLst/>
            <a:cxnLst/>
            <a:rect r="r" b="b" t="t" l="l"/>
            <a:pathLst>
              <a:path h="5335228" w="8002841">
                <a:moveTo>
                  <a:pt x="0" y="0"/>
                </a:moveTo>
                <a:lnTo>
                  <a:pt x="8002842" y="0"/>
                </a:lnTo>
                <a:lnTo>
                  <a:pt x="8002842" y="5335228"/>
                </a:lnTo>
                <a:lnTo>
                  <a:pt x="0" y="5335228"/>
                </a:lnTo>
                <a:lnTo>
                  <a:pt x="0" y="0"/>
                </a:lnTo>
                <a:close/>
              </a:path>
            </a:pathLst>
          </a:custGeom>
          <a:blipFill>
            <a:blip r:embed="rId7"/>
            <a:stretch>
              <a:fillRect l="0" t="0" r="0" b="0"/>
            </a:stretch>
          </a:blipFill>
        </p:spPr>
      </p:sp>
      <p:sp>
        <p:nvSpPr>
          <p:cNvPr name="TextBox 62" id="62"/>
          <p:cNvSpPr txBox="true"/>
          <p:nvPr/>
        </p:nvSpPr>
        <p:spPr>
          <a:xfrm rot="0">
            <a:off x="2635577" y="1452020"/>
            <a:ext cx="13768558" cy="3102471"/>
          </a:xfrm>
          <a:prstGeom prst="rect">
            <a:avLst/>
          </a:prstGeom>
        </p:spPr>
        <p:txBody>
          <a:bodyPr anchor="t" rtlCol="false" tIns="0" lIns="0" bIns="0" rIns="0">
            <a:spAutoFit/>
          </a:bodyPr>
          <a:lstStyle/>
          <a:p>
            <a:pPr algn="ctr">
              <a:lnSpc>
                <a:spcPts val="22301"/>
              </a:lnSpc>
              <a:spcBef>
                <a:spcPct val="0"/>
              </a:spcBef>
            </a:pPr>
            <a:r>
              <a:rPr lang="en-US" b="true" sz="15929" i="true">
                <a:solidFill>
                  <a:srgbClr val="FFFFFF"/>
                </a:solidFill>
                <a:latin typeface="Heading Now 61-68 Bold Italics"/>
                <a:ea typeface="Heading Now 61-68 Bold Italics"/>
                <a:cs typeface="Heading Now 61-68 Bold Italics"/>
                <a:sym typeface="Heading Now 61-68 Bold Italics"/>
              </a:rPr>
              <a:t>EV DATABASE</a:t>
            </a:r>
          </a:p>
        </p:txBody>
      </p:sp>
      <p:sp>
        <p:nvSpPr>
          <p:cNvPr name="TextBox 63" id="63"/>
          <p:cNvSpPr txBox="true"/>
          <p:nvPr/>
        </p:nvSpPr>
        <p:spPr>
          <a:xfrm rot="0">
            <a:off x="1651784" y="845595"/>
            <a:ext cx="3694368" cy="396875"/>
          </a:xfrm>
          <a:prstGeom prst="rect">
            <a:avLst/>
          </a:prstGeom>
        </p:spPr>
        <p:txBody>
          <a:bodyPr anchor="t" rtlCol="false" tIns="0" lIns="0" bIns="0" rIns="0">
            <a:spAutoFit/>
          </a:bodyPr>
          <a:lstStyle/>
          <a:p>
            <a:pPr algn="l">
              <a:lnSpc>
                <a:spcPts val="2800"/>
              </a:lnSpc>
              <a:spcBef>
                <a:spcPct val="0"/>
              </a:spcBef>
            </a:pPr>
            <a:r>
              <a:rPr lang="en-US" b="true" sz="2000" i="true">
                <a:solidFill>
                  <a:srgbClr val="FFFFFF"/>
                </a:solidFill>
                <a:latin typeface="Heading Now 61-68 Bold Italics"/>
                <a:ea typeface="Heading Now 61-68 Bold Italics"/>
                <a:cs typeface="Heading Now 61-68 Bold Italics"/>
                <a:sym typeface="Heading Now 61-68 Bold Italics"/>
              </a:rPr>
              <a:t>INNOMATICS RESEARCH LABS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147325" y="647806"/>
            <a:ext cx="1098853" cy="761787"/>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603014" y="9258300"/>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2315857" y="647806"/>
            <a:ext cx="761787" cy="761787"/>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1751015" y="2407357"/>
            <a:ext cx="4076045" cy="6850943"/>
          </a:xfrm>
          <a:custGeom>
            <a:avLst/>
            <a:gdLst/>
            <a:ahLst/>
            <a:cxnLst/>
            <a:rect r="r" b="b" t="t" l="l"/>
            <a:pathLst>
              <a:path h="6850943" w="4076045">
                <a:moveTo>
                  <a:pt x="0" y="0"/>
                </a:moveTo>
                <a:lnTo>
                  <a:pt x="4076045" y="0"/>
                </a:lnTo>
                <a:lnTo>
                  <a:pt x="4076045" y="6850943"/>
                </a:lnTo>
                <a:lnTo>
                  <a:pt x="0" y="6850943"/>
                </a:lnTo>
                <a:lnTo>
                  <a:pt x="0" y="0"/>
                </a:lnTo>
                <a:close/>
              </a:path>
            </a:pathLst>
          </a:custGeom>
          <a:blipFill>
            <a:blip r:embed="rId5"/>
            <a:stretch>
              <a:fillRect l="0" t="0" r="0" b="0"/>
            </a:stretch>
          </a:blipFill>
        </p:spPr>
      </p:sp>
      <p:sp>
        <p:nvSpPr>
          <p:cNvPr name="TextBox 9" id="9"/>
          <p:cNvSpPr txBox="true"/>
          <p:nvPr/>
        </p:nvSpPr>
        <p:spPr>
          <a:xfrm rot="0">
            <a:off x="3603014" y="403225"/>
            <a:ext cx="11081971" cy="1155700"/>
          </a:xfrm>
          <a:prstGeom prst="rect">
            <a:avLst/>
          </a:prstGeom>
        </p:spPr>
        <p:txBody>
          <a:bodyPr anchor="t" rtlCol="false" tIns="0" lIns="0" bIns="0" rIns="0">
            <a:spAutoFit/>
          </a:bodyPr>
          <a:lstStyle/>
          <a:p>
            <a:pPr algn="ctr">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DATA CLEANING STEPS</a:t>
            </a:r>
          </a:p>
        </p:txBody>
      </p:sp>
      <p:sp>
        <p:nvSpPr>
          <p:cNvPr name="TextBox 10" id="10"/>
          <p:cNvSpPr txBox="true"/>
          <p:nvPr/>
        </p:nvSpPr>
        <p:spPr>
          <a:xfrm rot="0">
            <a:off x="7850584" y="2511840"/>
            <a:ext cx="9408716" cy="6245673"/>
          </a:xfrm>
          <a:prstGeom prst="rect">
            <a:avLst/>
          </a:prstGeom>
        </p:spPr>
        <p:txBody>
          <a:bodyPr anchor="t" rtlCol="false" tIns="0" lIns="0" bIns="0" rIns="0">
            <a:spAutoFit/>
          </a:bodyPr>
          <a:lstStyle/>
          <a:p>
            <a:pPr algn="l">
              <a:lnSpc>
                <a:spcPts val="4875"/>
              </a:lnSpc>
              <a:spcBef>
                <a:spcPct val="0"/>
              </a:spcBef>
            </a:pPr>
            <a:r>
              <a:rPr lang="en-US" sz="3482">
                <a:solidFill>
                  <a:srgbClr val="FFFFFF"/>
                </a:solidFill>
                <a:latin typeface="Times New Roman MT"/>
                <a:ea typeface="Times New Roman MT"/>
                <a:cs typeface="Times New Roman MT"/>
                <a:sym typeface="Times New Roman MT"/>
              </a:rPr>
              <a:t>• Availability status has the highest missing values, indicating incomplete market availability data.</a:t>
            </a:r>
          </a:p>
          <a:p>
            <a:pPr algn="l">
              <a:lnSpc>
                <a:spcPts val="4875"/>
              </a:lnSpc>
              <a:spcBef>
                <a:spcPct val="0"/>
              </a:spcBef>
            </a:pPr>
          </a:p>
          <a:p>
            <a:pPr algn="l">
              <a:lnSpc>
                <a:spcPts val="4875"/>
              </a:lnSpc>
              <a:spcBef>
                <a:spcPct val="0"/>
              </a:spcBef>
            </a:pPr>
            <a:r>
              <a:rPr lang="en-US" sz="3482">
                <a:solidFill>
                  <a:srgbClr val="FFFFFF"/>
                </a:solidFill>
                <a:latin typeface="Times New Roman MT"/>
                <a:ea typeface="Times New Roman MT"/>
                <a:cs typeface="Times New Roman MT"/>
                <a:sym typeface="Times New Roman MT"/>
              </a:rPr>
              <a:t>• Price fields (UK, Germany, Netherlands) contain notable gaps, which may affect price comparisons.</a:t>
            </a:r>
          </a:p>
          <a:p>
            <a:pPr algn="l">
              <a:lnSpc>
                <a:spcPts val="4875"/>
              </a:lnSpc>
              <a:spcBef>
                <a:spcPct val="0"/>
              </a:spcBef>
            </a:pPr>
          </a:p>
          <a:p>
            <a:pPr algn="l">
              <a:lnSpc>
                <a:spcPts val="4875"/>
              </a:lnSpc>
              <a:spcBef>
                <a:spcPct val="0"/>
              </a:spcBef>
            </a:pPr>
            <a:r>
              <a:rPr lang="en-US" sz="3482">
                <a:solidFill>
                  <a:srgbClr val="FFFFFF"/>
                </a:solidFill>
                <a:latin typeface="Times New Roman MT"/>
                <a:ea typeface="Times New Roman MT"/>
                <a:cs typeface="Times New Roman MT"/>
                <a:sym typeface="Times New Roman MT"/>
              </a:rPr>
              <a:t>• Safety rating also has many missing values, so analysis involving safety should handle nulls carefully.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91189" y="1293393"/>
            <a:ext cx="12505622" cy="4838186"/>
          </a:xfrm>
          <a:custGeom>
            <a:avLst/>
            <a:gdLst/>
            <a:ahLst/>
            <a:cxnLst/>
            <a:rect r="r" b="b" t="t" l="l"/>
            <a:pathLst>
              <a:path h="4838186" w="12505622">
                <a:moveTo>
                  <a:pt x="0" y="0"/>
                </a:moveTo>
                <a:lnTo>
                  <a:pt x="12505622" y="0"/>
                </a:lnTo>
                <a:lnTo>
                  <a:pt x="12505622" y="4838185"/>
                </a:lnTo>
                <a:lnTo>
                  <a:pt x="0" y="4838185"/>
                </a:lnTo>
                <a:lnTo>
                  <a:pt x="0" y="0"/>
                </a:lnTo>
                <a:close/>
              </a:path>
            </a:pathLst>
          </a:custGeom>
          <a:blipFill>
            <a:blip r:embed="rId2"/>
            <a:stretch>
              <a:fillRect l="0" t="0" r="0" b="0"/>
            </a:stretch>
          </a:blipFill>
        </p:spPr>
      </p:sp>
      <p:sp>
        <p:nvSpPr>
          <p:cNvPr name="TextBox 3" id="3"/>
          <p:cNvSpPr txBox="true"/>
          <p:nvPr/>
        </p:nvSpPr>
        <p:spPr>
          <a:xfrm rot="0">
            <a:off x="5818019" y="335014"/>
            <a:ext cx="6651961" cy="693686"/>
          </a:xfrm>
          <a:prstGeom prst="rect">
            <a:avLst/>
          </a:prstGeom>
        </p:spPr>
        <p:txBody>
          <a:bodyPr anchor="t" rtlCol="false" tIns="0" lIns="0" bIns="0" rIns="0">
            <a:spAutoFit/>
          </a:bodyPr>
          <a:lstStyle/>
          <a:p>
            <a:pPr algn="ctr">
              <a:lnSpc>
                <a:spcPts val="4621"/>
              </a:lnSpc>
            </a:pPr>
            <a:r>
              <a:rPr lang="en-US" b="true" sz="4201" i="true">
                <a:solidFill>
                  <a:srgbClr val="FFFFFF"/>
                </a:solidFill>
                <a:latin typeface="Heading Now 61-68 Bold Italics"/>
                <a:ea typeface="Heading Now 61-68 Bold Italics"/>
                <a:cs typeface="Heading Now 61-68 Bold Italics"/>
                <a:sym typeface="Heading Now 61-68 Bold Italics"/>
              </a:rPr>
              <a:t>HANDLING NULL VALUES</a:t>
            </a:r>
          </a:p>
        </p:txBody>
      </p:sp>
      <p:sp>
        <p:nvSpPr>
          <p:cNvPr name="TextBox 4" id="4"/>
          <p:cNvSpPr txBox="true"/>
          <p:nvPr/>
        </p:nvSpPr>
        <p:spPr>
          <a:xfrm rot="0">
            <a:off x="1951054" y="6649635"/>
            <a:ext cx="15781316" cy="3220211"/>
          </a:xfrm>
          <a:prstGeom prst="rect">
            <a:avLst/>
          </a:prstGeom>
        </p:spPr>
        <p:txBody>
          <a:bodyPr anchor="t" rtlCol="false" tIns="0" lIns="0" bIns="0" rIns="0">
            <a:spAutoFit/>
          </a:bodyPr>
          <a:lstStyle/>
          <a:p>
            <a:pPr algn="l">
              <a:lnSpc>
                <a:spcPts val="4201"/>
              </a:lnSpc>
              <a:spcBef>
                <a:spcPct val="0"/>
              </a:spcBef>
            </a:pPr>
            <a:r>
              <a:rPr lang="en-US" sz="3000">
                <a:solidFill>
                  <a:srgbClr val="FFFFFF"/>
                </a:solidFill>
                <a:latin typeface="Times New Roman MT"/>
                <a:ea typeface="Times New Roman MT"/>
                <a:cs typeface="Times New Roman MT"/>
                <a:sym typeface="Times New Roman MT"/>
              </a:rPr>
              <a:t>• Missing numerical values were imputed using median, reducing the impact of outliers.</a:t>
            </a:r>
          </a:p>
          <a:p>
            <a:pPr algn="l">
              <a:lnSpc>
                <a:spcPts val="4201"/>
              </a:lnSpc>
              <a:spcBef>
                <a:spcPct val="0"/>
              </a:spcBef>
            </a:pPr>
          </a:p>
          <a:p>
            <a:pPr algn="l">
              <a:lnSpc>
                <a:spcPts val="4201"/>
              </a:lnSpc>
              <a:spcBef>
                <a:spcPct val="0"/>
              </a:spcBef>
            </a:pPr>
            <a:r>
              <a:rPr lang="en-US" sz="3000">
                <a:solidFill>
                  <a:srgbClr val="FFFFFF"/>
                </a:solidFill>
                <a:latin typeface="Times New Roman MT"/>
                <a:ea typeface="Times New Roman MT"/>
                <a:cs typeface="Times New Roman MT"/>
                <a:sym typeface="Times New Roman MT"/>
              </a:rPr>
              <a:t>• Safety rating was cleaned, converted, and filled with the most frequent value to maintain consistency.</a:t>
            </a:r>
          </a:p>
          <a:p>
            <a:pPr algn="l">
              <a:lnSpc>
                <a:spcPts val="4201"/>
              </a:lnSpc>
              <a:spcBef>
                <a:spcPct val="0"/>
              </a:spcBef>
            </a:pPr>
          </a:p>
          <a:p>
            <a:pPr algn="l">
              <a:lnSpc>
                <a:spcPts val="4201"/>
              </a:lnSpc>
              <a:spcBef>
                <a:spcPct val="0"/>
              </a:spcBef>
            </a:pPr>
            <a:r>
              <a:rPr lang="en-US" sz="3000">
                <a:solidFill>
                  <a:srgbClr val="FFFFFF"/>
                </a:solidFill>
                <a:latin typeface="Times New Roman MT"/>
                <a:ea typeface="Times New Roman MT"/>
                <a:cs typeface="Times New Roman MT"/>
                <a:sym typeface="Times New Roman MT"/>
              </a:rPr>
              <a:t>• Availability status was removed, simplifying the dataset for further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7485" y="6873514"/>
            <a:ext cx="6260818" cy="2384786"/>
          </a:xfrm>
          <a:custGeom>
            <a:avLst/>
            <a:gdLst/>
            <a:ahLst/>
            <a:cxnLst/>
            <a:rect r="r" b="b" t="t" l="l"/>
            <a:pathLst>
              <a:path h="2384786" w="6260818">
                <a:moveTo>
                  <a:pt x="0" y="0"/>
                </a:moveTo>
                <a:lnTo>
                  <a:pt x="6260818" y="0"/>
                </a:lnTo>
                <a:lnTo>
                  <a:pt x="6260818" y="2384786"/>
                </a:lnTo>
                <a:lnTo>
                  <a:pt x="0" y="2384786"/>
                </a:lnTo>
                <a:lnTo>
                  <a:pt x="0" y="0"/>
                </a:lnTo>
                <a:close/>
              </a:path>
            </a:pathLst>
          </a:custGeom>
          <a:blipFill>
            <a:blip r:embed="rId2"/>
            <a:stretch>
              <a:fillRect l="0" t="0" r="0" b="-10169"/>
            </a:stretch>
          </a:blipFill>
        </p:spPr>
      </p:sp>
      <p:sp>
        <p:nvSpPr>
          <p:cNvPr name="Freeform 3" id="3"/>
          <p:cNvSpPr/>
          <p:nvPr/>
        </p:nvSpPr>
        <p:spPr>
          <a:xfrm flipH="false" flipV="false" rot="0">
            <a:off x="1397485" y="1185156"/>
            <a:ext cx="3426420" cy="5442564"/>
          </a:xfrm>
          <a:custGeom>
            <a:avLst/>
            <a:gdLst/>
            <a:ahLst/>
            <a:cxnLst/>
            <a:rect r="r" b="b" t="t" l="l"/>
            <a:pathLst>
              <a:path h="5442564" w="3426420">
                <a:moveTo>
                  <a:pt x="0" y="0"/>
                </a:moveTo>
                <a:lnTo>
                  <a:pt x="3426420" y="0"/>
                </a:lnTo>
                <a:lnTo>
                  <a:pt x="3426420" y="5442564"/>
                </a:lnTo>
                <a:lnTo>
                  <a:pt x="0" y="5442564"/>
                </a:lnTo>
                <a:lnTo>
                  <a:pt x="0" y="0"/>
                </a:lnTo>
                <a:close/>
              </a:path>
            </a:pathLst>
          </a:custGeom>
          <a:blipFill>
            <a:blip r:embed="rId3"/>
            <a:stretch>
              <a:fillRect l="0" t="0" r="-926" b="0"/>
            </a:stretch>
          </a:blipFill>
        </p:spPr>
      </p:sp>
      <p:sp>
        <p:nvSpPr>
          <p:cNvPr name="TextBox 4" id="4"/>
          <p:cNvSpPr txBox="true"/>
          <p:nvPr/>
        </p:nvSpPr>
        <p:spPr>
          <a:xfrm rot="0">
            <a:off x="8669527" y="6740164"/>
            <a:ext cx="14085999" cy="2815650"/>
          </a:xfrm>
          <a:prstGeom prst="rect">
            <a:avLst/>
          </a:prstGeom>
        </p:spPr>
        <p:txBody>
          <a:bodyPr anchor="t" rtlCol="false" tIns="0" lIns="0" bIns="0" rIns="0">
            <a:spAutoFit/>
          </a:bodyPr>
          <a:lstStyle/>
          <a:p>
            <a:pPr algn="l">
              <a:lnSpc>
                <a:spcPts val="4406"/>
              </a:lnSpc>
              <a:spcBef>
                <a:spcPct val="0"/>
              </a:spcBef>
            </a:pPr>
            <a:r>
              <a:rPr lang="en-US" sz="3147">
                <a:solidFill>
                  <a:srgbClr val="FFFFFF"/>
                </a:solidFill>
                <a:latin typeface="Times New Roman MT"/>
                <a:ea typeface="Times New Roman MT"/>
                <a:cs typeface="Times New Roman MT"/>
                <a:sym typeface="Times New Roman MT"/>
              </a:rPr>
              <a:t>• No duplicate records are present in the dataset.</a:t>
            </a:r>
          </a:p>
          <a:p>
            <a:pPr algn="l">
              <a:lnSpc>
                <a:spcPts val="4406"/>
              </a:lnSpc>
              <a:spcBef>
                <a:spcPct val="0"/>
              </a:spcBef>
            </a:pPr>
          </a:p>
          <a:p>
            <a:pPr algn="l">
              <a:lnSpc>
                <a:spcPts val="4406"/>
              </a:lnSpc>
              <a:spcBef>
                <a:spcPct val="0"/>
              </a:spcBef>
            </a:pPr>
            <a:r>
              <a:rPr lang="en-US" sz="3147">
                <a:solidFill>
                  <a:srgbClr val="FFFFFF"/>
                </a:solidFill>
                <a:latin typeface="Times New Roman MT"/>
                <a:ea typeface="Times New Roman MT"/>
                <a:cs typeface="Times New Roman MT"/>
                <a:sym typeface="Times New Roman MT"/>
              </a:rPr>
              <a:t>• This confirms each car entry is unique and reliable.</a:t>
            </a:r>
          </a:p>
          <a:p>
            <a:pPr algn="l">
              <a:lnSpc>
                <a:spcPts val="4406"/>
              </a:lnSpc>
              <a:spcBef>
                <a:spcPct val="0"/>
              </a:spcBef>
            </a:pPr>
          </a:p>
          <a:p>
            <a:pPr algn="l">
              <a:lnSpc>
                <a:spcPts val="4406"/>
              </a:lnSpc>
              <a:spcBef>
                <a:spcPct val="0"/>
              </a:spcBef>
            </a:pPr>
            <a:r>
              <a:rPr lang="en-US" sz="3147">
                <a:solidFill>
                  <a:srgbClr val="FFFFFF"/>
                </a:solidFill>
                <a:latin typeface="Times New Roman MT"/>
                <a:ea typeface="Times New Roman MT"/>
                <a:cs typeface="Times New Roman MT"/>
                <a:sym typeface="Times New Roman MT"/>
              </a:rPr>
              <a:t>• Duplicate handling is not required before analysis.</a:t>
            </a:r>
          </a:p>
        </p:txBody>
      </p:sp>
      <p:sp>
        <p:nvSpPr>
          <p:cNvPr name="TextBox 5" id="5"/>
          <p:cNvSpPr txBox="true"/>
          <p:nvPr/>
        </p:nvSpPr>
        <p:spPr>
          <a:xfrm rot="0">
            <a:off x="5078958" y="2259312"/>
            <a:ext cx="12674030" cy="3641091"/>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Times New Roman MT"/>
                <a:ea typeface="Times New Roman MT"/>
                <a:cs typeface="Times New Roman MT"/>
                <a:sym typeface="Times New Roman MT"/>
              </a:rPr>
              <a:t>• The dataset has no missing values across all features, ensuring high data quality.</a:t>
            </a:r>
          </a:p>
          <a:p>
            <a:pPr algn="l">
              <a:lnSpc>
                <a:spcPts val="4059"/>
              </a:lnSpc>
              <a:spcBef>
                <a:spcPct val="0"/>
              </a:spcBef>
            </a:pPr>
          </a:p>
          <a:p>
            <a:pPr algn="l">
              <a:lnSpc>
                <a:spcPts val="4059"/>
              </a:lnSpc>
              <a:spcBef>
                <a:spcPct val="0"/>
              </a:spcBef>
            </a:pPr>
            <a:r>
              <a:rPr lang="en-US" sz="2899">
                <a:solidFill>
                  <a:srgbClr val="FFFFFF"/>
                </a:solidFill>
                <a:latin typeface="Times New Roman MT"/>
                <a:ea typeface="Times New Roman MT"/>
                <a:cs typeface="Times New Roman MT"/>
                <a:sym typeface="Times New Roman MT"/>
              </a:rPr>
              <a:t>• This allows direct analysis and modeling without the need for null value treatment.</a:t>
            </a:r>
          </a:p>
          <a:p>
            <a:pPr algn="l">
              <a:lnSpc>
                <a:spcPts val="4059"/>
              </a:lnSpc>
              <a:spcBef>
                <a:spcPct val="0"/>
              </a:spcBef>
            </a:pPr>
          </a:p>
          <a:p>
            <a:pPr algn="l">
              <a:lnSpc>
                <a:spcPts val="4059"/>
              </a:lnSpc>
              <a:spcBef>
                <a:spcPct val="0"/>
              </a:spcBef>
            </a:pPr>
            <a:r>
              <a:rPr lang="en-US" sz="2899">
                <a:solidFill>
                  <a:srgbClr val="FFFFFF"/>
                </a:solidFill>
                <a:latin typeface="Times New Roman MT"/>
                <a:ea typeface="Times New Roman MT"/>
                <a:cs typeface="Times New Roman MT"/>
                <a:sym typeface="Times New Roman MT"/>
              </a:rPr>
              <a:t>• Results and insights derived will be more reliable and consistent due to complete data.</a:t>
            </a:r>
          </a:p>
        </p:txBody>
      </p:sp>
      <p:sp>
        <p:nvSpPr>
          <p:cNvPr name="TextBox 6" id="6"/>
          <p:cNvSpPr txBox="true"/>
          <p:nvPr/>
        </p:nvSpPr>
        <p:spPr>
          <a:xfrm rot="0">
            <a:off x="5583998" y="387019"/>
            <a:ext cx="9850254" cy="1013482"/>
          </a:xfrm>
          <a:prstGeom prst="rect">
            <a:avLst/>
          </a:prstGeom>
        </p:spPr>
        <p:txBody>
          <a:bodyPr anchor="t" rtlCol="false" tIns="0" lIns="0" bIns="0" rIns="0">
            <a:spAutoFit/>
          </a:bodyPr>
          <a:lstStyle/>
          <a:p>
            <a:pPr algn="ctr">
              <a:lnSpc>
                <a:spcPts val="3631"/>
              </a:lnSpc>
            </a:pPr>
            <a:r>
              <a:rPr lang="en-US" b="true" sz="3301" i="true">
                <a:solidFill>
                  <a:srgbClr val="FFFFFF"/>
                </a:solidFill>
                <a:latin typeface="Heading Now 61-68 Bold Italics"/>
                <a:ea typeface="Heading Now 61-68 Bold Italics"/>
                <a:cs typeface="Heading Now 61-68 Bold Italics"/>
                <a:sym typeface="Heading Now 61-68 Bold Italics"/>
              </a:rPr>
              <a:t>CHECKING NULL VALUES &amp; DUPLICATE ROWS AFTER PREPROCESSING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47905" y="1175937"/>
            <a:ext cx="14215418" cy="8778020"/>
          </a:xfrm>
          <a:custGeom>
            <a:avLst/>
            <a:gdLst/>
            <a:ahLst/>
            <a:cxnLst/>
            <a:rect r="r" b="b" t="t" l="l"/>
            <a:pathLst>
              <a:path h="8778020" w="14215418">
                <a:moveTo>
                  <a:pt x="0" y="0"/>
                </a:moveTo>
                <a:lnTo>
                  <a:pt x="14215418" y="0"/>
                </a:lnTo>
                <a:lnTo>
                  <a:pt x="14215418" y="8778021"/>
                </a:lnTo>
                <a:lnTo>
                  <a:pt x="0" y="8778021"/>
                </a:lnTo>
                <a:lnTo>
                  <a:pt x="0" y="0"/>
                </a:lnTo>
                <a:close/>
              </a:path>
            </a:pathLst>
          </a:custGeom>
          <a:blipFill>
            <a:blip r:embed="rId2"/>
            <a:stretch>
              <a:fillRect l="0" t="0" r="0" b="0"/>
            </a:stretch>
          </a:blipFill>
        </p:spPr>
      </p:sp>
      <p:sp>
        <p:nvSpPr>
          <p:cNvPr name="TextBox 3" id="3"/>
          <p:cNvSpPr txBox="true"/>
          <p:nvPr/>
        </p:nvSpPr>
        <p:spPr>
          <a:xfrm rot="0">
            <a:off x="5644413" y="335014"/>
            <a:ext cx="6651961" cy="693686"/>
          </a:xfrm>
          <a:prstGeom prst="rect">
            <a:avLst/>
          </a:prstGeom>
        </p:spPr>
        <p:txBody>
          <a:bodyPr anchor="t" rtlCol="false" tIns="0" lIns="0" bIns="0" rIns="0">
            <a:spAutoFit/>
          </a:bodyPr>
          <a:lstStyle/>
          <a:p>
            <a:pPr algn="ctr">
              <a:lnSpc>
                <a:spcPts val="4621"/>
              </a:lnSpc>
            </a:pPr>
            <a:r>
              <a:rPr lang="en-US" b="true" sz="4201" i="true">
                <a:solidFill>
                  <a:srgbClr val="FFFFFF"/>
                </a:solidFill>
                <a:latin typeface="Heading Now 61-68 Bold Italics"/>
                <a:ea typeface="Heading Now 61-68 Bold Italics"/>
                <a:cs typeface="Heading Now 61-68 Bold Italics"/>
                <a:sym typeface="Heading Now 61-68 Bold Italics"/>
              </a:rPr>
              <a:t>CLEANED DATASET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52452"/>
            <a:ext cx="5531157" cy="7374876"/>
          </a:xfrm>
          <a:custGeom>
            <a:avLst/>
            <a:gdLst/>
            <a:ahLst/>
            <a:cxnLst/>
            <a:rect r="r" b="b" t="t" l="l"/>
            <a:pathLst>
              <a:path h="7374876" w="5531157">
                <a:moveTo>
                  <a:pt x="0" y="0"/>
                </a:moveTo>
                <a:lnTo>
                  <a:pt x="5531157" y="0"/>
                </a:lnTo>
                <a:lnTo>
                  <a:pt x="5531157" y="7374876"/>
                </a:lnTo>
                <a:lnTo>
                  <a:pt x="0" y="7374876"/>
                </a:lnTo>
                <a:lnTo>
                  <a:pt x="0" y="0"/>
                </a:lnTo>
                <a:close/>
              </a:path>
            </a:pathLst>
          </a:custGeom>
          <a:blipFill>
            <a:blip r:embed="rId2"/>
            <a:stretch>
              <a:fillRect l="0" t="0" r="0" b="0"/>
            </a:stretch>
          </a:blipFill>
        </p:spPr>
      </p:sp>
      <p:sp>
        <p:nvSpPr>
          <p:cNvPr name="TextBox 3" id="3"/>
          <p:cNvSpPr txBox="true"/>
          <p:nvPr/>
        </p:nvSpPr>
        <p:spPr>
          <a:xfrm rot="0">
            <a:off x="7200861" y="2358519"/>
            <a:ext cx="9874781" cy="6248443"/>
          </a:xfrm>
          <a:prstGeom prst="rect">
            <a:avLst/>
          </a:prstGeom>
        </p:spPr>
        <p:txBody>
          <a:bodyPr anchor="t" rtlCol="false" tIns="0" lIns="0" bIns="0" rIns="0">
            <a:spAutoFit/>
          </a:bodyPr>
          <a:lstStyle/>
          <a:p>
            <a:pPr algn="just">
              <a:lnSpc>
                <a:spcPts val="3910"/>
              </a:lnSpc>
            </a:pPr>
            <a:r>
              <a:rPr lang="en-US" b="true" sz="2793">
                <a:solidFill>
                  <a:srgbClr val="FFFFFF"/>
                </a:solidFill>
                <a:latin typeface="Times New Roman MT Bold"/>
                <a:ea typeface="Times New Roman MT Bold"/>
                <a:cs typeface="Times New Roman MT Bold"/>
                <a:sym typeface="Times New Roman MT Bold"/>
              </a:rPr>
              <a:t>S</a:t>
            </a:r>
            <a:r>
              <a:rPr lang="en-US" b="true" sz="2793" strike="noStrike" u="none">
                <a:solidFill>
                  <a:srgbClr val="FFFFFF"/>
                </a:solidFill>
                <a:latin typeface="Times New Roman MT Bold"/>
                <a:ea typeface="Times New Roman MT Bold"/>
                <a:cs typeface="Times New Roman MT Bold"/>
                <a:sym typeface="Times New Roman MT Bold"/>
              </a:rPr>
              <a:t>egment_type, Brand, Seat_category, Safety_category</a:t>
            </a:r>
            <a:r>
              <a:rPr lang="en-US" sz="2793" strike="noStrike" u="none">
                <a:solidFill>
                  <a:srgbClr val="FFFFFF"/>
                </a:solidFill>
                <a:latin typeface="Times New Roman MT"/>
                <a:ea typeface="Times New Roman MT"/>
                <a:cs typeface="Times New Roman MT"/>
                <a:sym typeface="Times New Roman MT"/>
              </a:rPr>
              <a:t> </a:t>
            </a:r>
          </a:p>
          <a:p>
            <a:pPr algn="just" marL="603059" indent="-301530" lvl="1">
              <a:lnSpc>
                <a:spcPts val="3910"/>
              </a:lnSpc>
              <a:buFont typeface="Arial"/>
              <a:buChar char="•"/>
            </a:pPr>
            <a:r>
              <a:rPr lang="en-US" sz="2793" strike="noStrike" u="none">
                <a:solidFill>
                  <a:srgbClr val="FFFFFF"/>
                </a:solidFill>
                <a:latin typeface="Times New Roman MT"/>
                <a:ea typeface="Times New Roman MT"/>
                <a:cs typeface="Times New Roman MT"/>
                <a:sym typeface="Times New Roman MT"/>
              </a:rPr>
              <a:t>D</a:t>
            </a:r>
            <a:r>
              <a:rPr lang="en-US" sz="2793" strike="noStrike" u="none">
                <a:solidFill>
                  <a:srgbClr val="FFFFFF"/>
                </a:solidFill>
                <a:latin typeface="Times New Roman MT"/>
                <a:ea typeface="Times New Roman MT"/>
                <a:cs typeface="Times New Roman MT"/>
                <a:sym typeface="Times New Roman MT"/>
              </a:rPr>
              <a:t>escribe the car’s type, manufacturer, seating capacity, and safety level.</a:t>
            </a:r>
          </a:p>
          <a:p>
            <a:pPr algn="just">
              <a:lnSpc>
                <a:spcPts val="3910"/>
              </a:lnSpc>
            </a:pPr>
          </a:p>
          <a:p>
            <a:pPr algn="just">
              <a:lnSpc>
                <a:spcPts val="3910"/>
              </a:lnSpc>
            </a:pPr>
            <a:r>
              <a:rPr lang="en-US" b="true" sz="2793" strike="noStrike" u="none">
                <a:solidFill>
                  <a:srgbClr val="FFFFFF"/>
                </a:solidFill>
                <a:latin typeface="Times New Roman MT Bold"/>
                <a:ea typeface="Times New Roman MT Bold"/>
                <a:cs typeface="Times New Roman MT Bold"/>
                <a:sym typeface="Times New Roman MT Bold"/>
              </a:rPr>
              <a:t>Real_Range, N_Efficiency, N_Fast_Charge_Power</a:t>
            </a:r>
            <a:r>
              <a:rPr lang="en-US" sz="2793" strike="noStrike" u="none">
                <a:solidFill>
                  <a:srgbClr val="FFFFFF"/>
                </a:solidFill>
                <a:latin typeface="Times New Roman MT"/>
                <a:ea typeface="Times New Roman MT"/>
                <a:cs typeface="Times New Roman MT"/>
                <a:sym typeface="Times New Roman MT"/>
              </a:rPr>
              <a:t> </a:t>
            </a:r>
          </a:p>
          <a:p>
            <a:pPr algn="just" marL="603059" indent="-301530" lvl="1">
              <a:lnSpc>
                <a:spcPts val="3910"/>
              </a:lnSpc>
              <a:buFont typeface="Arial"/>
              <a:buChar char="•"/>
            </a:pPr>
            <a:r>
              <a:rPr lang="en-US" sz="2793" strike="noStrike" u="none">
                <a:solidFill>
                  <a:srgbClr val="FFFFFF"/>
                </a:solidFill>
                <a:latin typeface="Times New Roman MT"/>
                <a:ea typeface="Times New Roman MT"/>
                <a:cs typeface="Times New Roman MT"/>
                <a:sym typeface="Times New Roman MT"/>
              </a:rPr>
              <a:t>Describe how far the EV travels, how efficiently it uses energy, and how fast it can charge.</a:t>
            </a:r>
          </a:p>
          <a:p>
            <a:pPr algn="just">
              <a:lnSpc>
                <a:spcPts val="3910"/>
              </a:lnSpc>
            </a:pPr>
          </a:p>
          <a:p>
            <a:pPr algn="just">
              <a:lnSpc>
                <a:spcPts val="4441"/>
              </a:lnSpc>
            </a:pPr>
            <a:r>
              <a:rPr lang="en-US" b="true" sz="3172" strike="noStrike" u="none">
                <a:solidFill>
                  <a:srgbClr val="FFFFFF"/>
                </a:solidFill>
                <a:latin typeface="Times New Roman MT Bold"/>
                <a:ea typeface="Times New Roman MT Bold"/>
                <a:cs typeface="Times New Roman MT Bold"/>
                <a:sym typeface="Times New Roman MT Bold"/>
              </a:rPr>
              <a:t>N_Towing_Capacity,N_Cargo_Volume,value_for_money</a:t>
            </a:r>
          </a:p>
          <a:p>
            <a:pPr algn="just" marL="684893" indent="-342447" lvl="1">
              <a:lnSpc>
                <a:spcPts val="4441"/>
              </a:lnSpc>
              <a:buFont typeface="Arial"/>
              <a:buChar char="•"/>
            </a:pPr>
            <a:r>
              <a:rPr lang="en-US" sz="3172" strike="noStrike" u="none">
                <a:solidFill>
                  <a:srgbClr val="FFFFFF"/>
                </a:solidFill>
                <a:latin typeface="Times New Roman MT"/>
                <a:ea typeface="Times New Roman MT"/>
                <a:cs typeface="Times New Roman MT"/>
                <a:sym typeface="Times New Roman MT"/>
              </a:rPr>
              <a:t>Describe how much it can tow, storage space available, and overall worth compared to price and features.</a:t>
            </a:r>
          </a:p>
        </p:txBody>
      </p:sp>
      <p:sp>
        <p:nvSpPr>
          <p:cNvPr name="TextBox 4" id="4"/>
          <p:cNvSpPr txBox="true"/>
          <p:nvPr/>
        </p:nvSpPr>
        <p:spPr>
          <a:xfrm rot="0">
            <a:off x="5718822" y="519456"/>
            <a:ext cx="6651961" cy="693686"/>
          </a:xfrm>
          <a:prstGeom prst="rect">
            <a:avLst/>
          </a:prstGeom>
        </p:spPr>
        <p:txBody>
          <a:bodyPr anchor="t" rtlCol="false" tIns="0" lIns="0" bIns="0" rIns="0">
            <a:spAutoFit/>
          </a:bodyPr>
          <a:lstStyle/>
          <a:p>
            <a:pPr algn="ctr">
              <a:lnSpc>
                <a:spcPts val="4621"/>
              </a:lnSpc>
            </a:pPr>
            <a:r>
              <a:rPr lang="en-US" b="true" sz="4201" i="true">
                <a:solidFill>
                  <a:srgbClr val="FFFFFF"/>
                </a:solidFill>
                <a:latin typeface="Heading Now 61-68 Bold Italics"/>
                <a:ea typeface="Heading Now 61-68 Bold Italics"/>
                <a:cs typeface="Heading Now 61-68 Bold Italics"/>
                <a:sym typeface="Heading Now 61-68 Bold Italics"/>
              </a:rPr>
              <a:t>CHECK DATA STRUCTURE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8392" y="6869776"/>
            <a:ext cx="9509015" cy="2389140"/>
          </a:xfrm>
          <a:custGeom>
            <a:avLst/>
            <a:gdLst/>
            <a:ahLst/>
            <a:cxnLst/>
            <a:rect r="r" b="b" t="t" l="l"/>
            <a:pathLst>
              <a:path h="2389140" w="9509015">
                <a:moveTo>
                  <a:pt x="0" y="0"/>
                </a:moveTo>
                <a:lnTo>
                  <a:pt x="9509015" y="0"/>
                </a:lnTo>
                <a:lnTo>
                  <a:pt x="9509015" y="2389140"/>
                </a:lnTo>
                <a:lnTo>
                  <a:pt x="0" y="2389140"/>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10817407" y="6869160"/>
            <a:ext cx="5303936" cy="2389140"/>
          </a:xfrm>
          <a:custGeom>
            <a:avLst/>
            <a:gdLst/>
            <a:ahLst/>
            <a:cxnLst/>
            <a:rect r="r" b="b" t="t" l="l"/>
            <a:pathLst>
              <a:path h="2389140" w="5303936">
                <a:moveTo>
                  <a:pt x="0" y="0"/>
                </a:moveTo>
                <a:lnTo>
                  <a:pt x="5303936" y="0"/>
                </a:lnTo>
                <a:lnTo>
                  <a:pt x="5303936" y="2389140"/>
                </a:lnTo>
                <a:lnTo>
                  <a:pt x="0" y="2389140"/>
                </a:lnTo>
                <a:lnTo>
                  <a:pt x="0" y="0"/>
                </a:lnTo>
                <a:close/>
              </a:path>
            </a:pathLst>
          </a:custGeom>
          <a:blipFill>
            <a:blip r:embed="rId3"/>
            <a:stretch>
              <a:fillRect l="-1795" t="0" r="0" b="0"/>
            </a:stretch>
          </a:blipFill>
          <a:ln cap="sq">
            <a:noFill/>
            <a:prstDash val="solid"/>
            <a:miter/>
          </a:ln>
        </p:spPr>
      </p:sp>
      <p:sp>
        <p:nvSpPr>
          <p:cNvPr name="Freeform 4" id="4"/>
          <p:cNvSpPr/>
          <p:nvPr/>
        </p:nvSpPr>
        <p:spPr>
          <a:xfrm flipH="false" flipV="false" rot="0">
            <a:off x="177552" y="3098682"/>
            <a:ext cx="9144000" cy="2446020"/>
          </a:xfrm>
          <a:custGeom>
            <a:avLst/>
            <a:gdLst/>
            <a:ahLst/>
            <a:cxnLst/>
            <a:rect r="r" b="b" t="t" l="l"/>
            <a:pathLst>
              <a:path h="2446020" w="9144000">
                <a:moveTo>
                  <a:pt x="0" y="0"/>
                </a:moveTo>
                <a:lnTo>
                  <a:pt x="9144000" y="0"/>
                </a:lnTo>
                <a:lnTo>
                  <a:pt x="9144000" y="2446020"/>
                </a:lnTo>
                <a:lnTo>
                  <a:pt x="0" y="2446020"/>
                </a:lnTo>
                <a:lnTo>
                  <a:pt x="0" y="0"/>
                </a:lnTo>
                <a:close/>
              </a:path>
            </a:pathLst>
          </a:custGeom>
          <a:blipFill>
            <a:blip r:embed="rId4"/>
            <a:stretch>
              <a:fillRect l="0" t="0" r="0" b="0"/>
            </a:stretch>
          </a:blipFill>
          <a:ln cap="sq">
            <a:noFill/>
            <a:prstDash val="solid"/>
            <a:miter/>
          </a:ln>
        </p:spPr>
      </p:sp>
      <p:sp>
        <p:nvSpPr>
          <p:cNvPr name="Freeform 5" id="5"/>
          <p:cNvSpPr/>
          <p:nvPr/>
        </p:nvSpPr>
        <p:spPr>
          <a:xfrm flipH="false" flipV="false" rot="0">
            <a:off x="9321552" y="3098682"/>
            <a:ext cx="8966448" cy="2443357"/>
          </a:xfrm>
          <a:custGeom>
            <a:avLst/>
            <a:gdLst/>
            <a:ahLst/>
            <a:cxnLst/>
            <a:rect r="r" b="b" t="t" l="l"/>
            <a:pathLst>
              <a:path h="2443357" w="8966448">
                <a:moveTo>
                  <a:pt x="0" y="0"/>
                </a:moveTo>
                <a:lnTo>
                  <a:pt x="8966448" y="0"/>
                </a:lnTo>
                <a:lnTo>
                  <a:pt x="8966448" y="2443357"/>
                </a:lnTo>
                <a:lnTo>
                  <a:pt x="0" y="2443357"/>
                </a:lnTo>
                <a:lnTo>
                  <a:pt x="0" y="0"/>
                </a:lnTo>
                <a:close/>
              </a:path>
            </a:pathLst>
          </a:custGeom>
          <a:blipFill>
            <a:blip r:embed="rId5"/>
            <a:stretch>
              <a:fillRect l="0" t="0" r="0" b="0"/>
            </a:stretch>
          </a:blipFill>
        </p:spPr>
      </p:sp>
      <p:sp>
        <p:nvSpPr>
          <p:cNvPr name="TextBox 6" id="6"/>
          <p:cNvSpPr txBox="true"/>
          <p:nvPr/>
        </p:nvSpPr>
        <p:spPr>
          <a:xfrm rot="0">
            <a:off x="6259055" y="981075"/>
            <a:ext cx="4890343" cy="567896"/>
          </a:xfrm>
          <a:prstGeom prst="rect">
            <a:avLst/>
          </a:prstGeom>
        </p:spPr>
        <p:txBody>
          <a:bodyPr anchor="t" rtlCol="false" tIns="0" lIns="0" bIns="0" rIns="0">
            <a:spAutoFit/>
          </a:bodyPr>
          <a:lstStyle/>
          <a:p>
            <a:pPr algn="ctr">
              <a:lnSpc>
                <a:spcPts val="3812"/>
              </a:lnSpc>
              <a:spcBef>
                <a:spcPct val="0"/>
              </a:spcBef>
            </a:pPr>
            <a:r>
              <a:rPr lang="en-US" b="true" sz="3466" i="true">
                <a:solidFill>
                  <a:srgbClr val="FFFFFF"/>
                </a:solidFill>
                <a:latin typeface="Heading Now 61-68 Bold Italics"/>
                <a:ea typeface="Heading Now 61-68 Bold Italics"/>
                <a:cs typeface="Heading Now 61-68 Bold Italics"/>
                <a:sym typeface="Heading Now 61-68 Bold Italics"/>
              </a:rPr>
              <a:t>STATISTICAL SUMMARY</a:t>
            </a:r>
          </a:p>
        </p:txBody>
      </p:sp>
      <p:sp>
        <p:nvSpPr>
          <p:cNvPr name="TextBox 7" id="7"/>
          <p:cNvSpPr txBox="true"/>
          <p:nvPr/>
        </p:nvSpPr>
        <p:spPr>
          <a:xfrm rot="0">
            <a:off x="7310512" y="2439191"/>
            <a:ext cx="3666976" cy="567896"/>
          </a:xfrm>
          <a:prstGeom prst="rect">
            <a:avLst/>
          </a:prstGeom>
        </p:spPr>
        <p:txBody>
          <a:bodyPr anchor="t" rtlCol="false" tIns="0" lIns="0" bIns="0" rIns="0">
            <a:spAutoFit/>
          </a:bodyPr>
          <a:lstStyle/>
          <a:p>
            <a:pPr algn="ctr">
              <a:lnSpc>
                <a:spcPts val="3812"/>
              </a:lnSpc>
              <a:spcBef>
                <a:spcPct val="0"/>
              </a:spcBef>
            </a:pPr>
            <a:r>
              <a:rPr lang="en-US" b="true" sz="3466" i="true">
                <a:solidFill>
                  <a:srgbClr val="FFFFFF"/>
                </a:solidFill>
                <a:latin typeface="Heading Now 61-68 Bold Italics"/>
                <a:ea typeface="Heading Now 61-68 Bold Italics"/>
                <a:cs typeface="Heading Now 61-68 Bold Italics"/>
                <a:sym typeface="Heading Now 61-68 Bold Italics"/>
              </a:rPr>
              <a:t>NUMERICAL DATA</a:t>
            </a:r>
          </a:p>
        </p:txBody>
      </p:sp>
      <p:sp>
        <p:nvSpPr>
          <p:cNvPr name="TextBox 8" id="8"/>
          <p:cNvSpPr txBox="true"/>
          <p:nvPr/>
        </p:nvSpPr>
        <p:spPr>
          <a:xfrm rot="0">
            <a:off x="7112571" y="6120905"/>
            <a:ext cx="4062859" cy="567896"/>
          </a:xfrm>
          <a:prstGeom prst="rect">
            <a:avLst/>
          </a:prstGeom>
        </p:spPr>
        <p:txBody>
          <a:bodyPr anchor="t" rtlCol="false" tIns="0" lIns="0" bIns="0" rIns="0">
            <a:spAutoFit/>
          </a:bodyPr>
          <a:lstStyle/>
          <a:p>
            <a:pPr algn="ctr">
              <a:lnSpc>
                <a:spcPts val="3812"/>
              </a:lnSpc>
              <a:spcBef>
                <a:spcPct val="0"/>
              </a:spcBef>
            </a:pPr>
            <a:r>
              <a:rPr lang="en-US" b="true" sz="3466" i="true">
                <a:solidFill>
                  <a:srgbClr val="FFFFFF"/>
                </a:solidFill>
                <a:latin typeface="Heading Now 61-68 Bold Italics"/>
                <a:ea typeface="Heading Now 61-68 Bold Italics"/>
                <a:cs typeface="Heading Now 61-68 Bold Italics"/>
                <a:sym typeface="Heading Now 61-68 Bold Italics"/>
              </a:rPr>
              <a:t>CATEGORICAL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234764" y="376966"/>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495839" y="9492215"/>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347959" y="376966"/>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115741" y="2091307"/>
            <a:ext cx="9177077" cy="4318564"/>
          </a:xfrm>
          <a:custGeom>
            <a:avLst/>
            <a:gdLst/>
            <a:ahLst/>
            <a:cxnLst/>
            <a:rect r="r" b="b" t="t" l="l"/>
            <a:pathLst>
              <a:path h="4318564" w="9177077">
                <a:moveTo>
                  <a:pt x="0" y="0"/>
                </a:moveTo>
                <a:lnTo>
                  <a:pt x="9177077" y="0"/>
                </a:lnTo>
                <a:lnTo>
                  <a:pt x="9177077" y="4318565"/>
                </a:lnTo>
                <a:lnTo>
                  <a:pt x="0" y="4318565"/>
                </a:lnTo>
                <a:lnTo>
                  <a:pt x="0" y="0"/>
                </a:lnTo>
                <a:close/>
              </a:path>
            </a:pathLst>
          </a:custGeom>
          <a:blipFill>
            <a:blip r:embed="rId5"/>
            <a:stretch>
              <a:fillRect l="0" t="-2798" r="0" b="0"/>
            </a:stretch>
          </a:blipFill>
        </p:spPr>
      </p:sp>
      <p:sp>
        <p:nvSpPr>
          <p:cNvPr name="Freeform 9" id="9"/>
          <p:cNvSpPr/>
          <p:nvPr/>
        </p:nvSpPr>
        <p:spPr>
          <a:xfrm flipH="false" flipV="false" rot="0">
            <a:off x="9403824" y="2091307"/>
            <a:ext cx="8705484" cy="4318564"/>
          </a:xfrm>
          <a:custGeom>
            <a:avLst/>
            <a:gdLst/>
            <a:ahLst/>
            <a:cxnLst/>
            <a:rect r="r" b="b" t="t" l="l"/>
            <a:pathLst>
              <a:path h="4318564" w="8705484">
                <a:moveTo>
                  <a:pt x="0" y="0"/>
                </a:moveTo>
                <a:lnTo>
                  <a:pt x="8705485" y="0"/>
                </a:lnTo>
                <a:lnTo>
                  <a:pt x="8705485" y="4318565"/>
                </a:lnTo>
                <a:lnTo>
                  <a:pt x="0" y="4318565"/>
                </a:lnTo>
                <a:lnTo>
                  <a:pt x="0" y="0"/>
                </a:lnTo>
                <a:close/>
              </a:path>
            </a:pathLst>
          </a:custGeom>
          <a:blipFill>
            <a:blip r:embed="rId6"/>
            <a:stretch>
              <a:fillRect l="-3076" t="-5107" r="-6877" b="-729"/>
            </a:stretch>
          </a:blipFill>
        </p:spPr>
      </p:sp>
      <p:sp>
        <p:nvSpPr>
          <p:cNvPr name="TextBox 10" id="10"/>
          <p:cNvSpPr txBox="true"/>
          <p:nvPr/>
        </p:nvSpPr>
        <p:spPr>
          <a:xfrm rot="0">
            <a:off x="5299554" y="456006"/>
            <a:ext cx="9105831" cy="516461"/>
          </a:xfrm>
          <a:prstGeom prst="rect">
            <a:avLst/>
          </a:prstGeom>
        </p:spPr>
        <p:txBody>
          <a:bodyPr anchor="t" rtlCol="false" tIns="0" lIns="0" bIns="0" rIns="0">
            <a:spAutoFit/>
          </a:bodyPr>
          <a:lstStyle/>
          <a:p>
            <a:pPr algn="ctr">
              <a:lnSpc>
                <a:spcPts val="3482"/>
              </a:lnSpc>
            </a:pPr>
            <a:r>
              <a:rPr lang="en-US" b="true" sz="3166" i="true">
                <a:solidFill>
                  <a:srgbClr val="FFFFFF"/>
                </a:solidFill>
                <a:latin typeface="Heading Now 61-68 Bold Italics"/>
                <a:ea typeface="Heading Now 61-68 Bold Italics"/>
                <a:cs typeface="Heading Now 61-68 Bold Italics"/>
                <a:sym typeface="Heading Now 61-68 Bold Italics"/>
              </a:rPr>
              <a:t>PRICE COMPARISON ACROSS COUNTRIES</a:t>
            </a:r>
          </a:p>
        </p:txBody>
      </p:sp>
      <p:sp>
        <p:nvSpPr>
          <p:cNvPr name="TextBox 11" id="11"/>
          <p:cNvSpPr txBox="true"/>
          <p:nvPr/>
        </p:nvSpPr>
        <p:spPr>
          <a:xfrm rot="0">
            <a:off x="720431" y="6679593"/>
            <a:ext cx="17366786" cy="2812622"/>
          </a:xfrm>
          <a:prstGeom prst="rect">
            <a:avLst/>
          </a:prstGeom>
        </p:spPr>
        <p:txBody>
          <a:bodyPr anchor="t" rtlCol="false" tIns="0" lIns="0" bIns="0" rIns="0">
            <a:spAutoFit/>
          </a:bodyPr>
          <a:lstStyle/>
          <a:p>
            <a:pPr algn="l" marL="532466" indent="-266233" lvl="1">
              <a:lnSpc>
                <a:spcPts val="2712"/>
              </a:lnSpc>
              <a:buFont typeface="Arial"/>
              <a:buChar char="•"/>
            </a:pPr>
            <a:r>
              <a:rPr lang="en-US" sz="2466">
                <a:solidFill>
                  <a:srgbClr val="FFFFFF"/>
                </a:solidFill>
                <a:latin typeface="Times New Roman MT"/>
                <a:ea typeface="Times New Roman MT"/>
                <a:cs typeface="Times New Roman MT"/>
                <a:sym typeface="Times New Roman MT"/>
              </a:rPr>
              <a:t>Most EVs in Germany are priced between €30,000 and €70,000, showing that the market is concentrated in the mid‑range segment.</a:t>
            </a:r>
          </a:p>
          <a:p>
            <a:pPr algn="l">
              <a:lnSpc>
                <a:spcPts val="2712"/>
              </a:lnSpc>
            </a:pPr>
          </a:p>
          <a:p>
            <a:pPr algn="l" marL="532466" indent="-266233" lvl="1">
              <a:lnSpc>
                <a:spcPts val="2712"/>
              </a:lnSpc>
              <a:buFont typeface="Arial"/>
              <a:buChar char="•"/>
            </a:pPr>
            <a:r>
              <a:rPr lang="en-US" sz="2466">
                <a:solidFill>
                  <a:srgbClr val="FFFFFF"/>
                </a:solidFill>
                <a:latin typeface="Times New Roman MT"/>
                <a:ea typeface="Times New Roman MT"/>
                <a:cs typeface="Times New Roman MT"/>
                <a:sym typeface="Times New Roman MT"/>
              </a:rPr>
              <a:t>The right‑skewed shape and boxplot outliers indicate a small number of premium/luxury EVs above €150,000–€350,000, pulling the average upward.</a:t>
            </a:r>
          </a:p>
          <a:p>
            <a:pPr algn="l">
              <a:lnSpc>
                <a:spcPts val="2712"/>
              </a:lnSpc>
            </a:pPr>
          </a:p>
          <a:p>
            <a:pPr algn="l" marL="532466" indent="-266233" lvl="1">
              <a:lnSpc>
                <a:spcPts val="2712"/>
              </a:lnSpc>
              <a:buFont typeface="Arial"/>
              <a:buChar char="•"/>
            </a:pPr>
            <a:r>
              <a:rPr lang="en-US" sz="2466">
                <a:solidFill>
                  <a:srgbClr val="FFFFFF"/>
                </a:solidFill>
                <a:latin typeface="Times New Roman MT"/>
                <a:ea typeface="Times New Roman MT"/>
                <a:cs typeface="Times New Roman MT"/>
                <a:sym typeface="Times New Roman MT"/>
              </a:rPr>
              <a:t>The presence of many outliers suggests high price variation, meaning Germany has both budget‑friendly and high‑end EV options, making the market diverse in affordability.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234764" y="376966"/>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643393" y="9522487"/>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347959" y="376966"/>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9340163" y="2008520"/>
            <a:ext cx="8651888" cy="4263463"/>
          </a:xfrm>
          <a:custGeom>
            <a:avLst/>
            <a:gdLst/>
            <a:ahLst/>
            <a:cxnLst/>
            <a:rect r="r" b="b" t="t" l="l"/>
            <a:pathLst>
              <a:path h="4263463" w="8651888">
                <a:moveTo>
                  <a:pt x="0" y="0"/>
                </a:moveTo>
                <a:lnTo>
                  <a:pt x="8651888" y="0"/>
                </a:lnTo>
                <a:lnTo>
                  <a:pt x="8651888" y="4263463"/>
                </a:lnTo>
                <a:lnTo>
                  <a:pt x="0" y="4263463"/>
                </a:lnTo>
                <a:lnTo>
                  <a:pt x="0" y="0"/>
                </a:lnTo>
                <a:close/>
              </a:path>
            </a:pathLst>
          </a:custGeom>
          <a:blipFill>
            <a:blip r:embed="rId5"/>
            <a:stretch>
              <a:fillRect l="-3776" t="0" r="-515" b="0"/>
            </a:stretch>
          </a:blipFill>
        </p:spPr>
      </p:sp>
      <p:sp>
        <p:nvSpPr>
          <p:cNvPr name="Freeform 9" id="9"/>
          <p:cNvSpPr/>
          <p:nvPr/>
        </p:nvSpPr>
        <p:spPr>
          <a:xfrm flipH="false" flipV="false" rot="0">
            <a:off x="308958" y="2008520"/>
            <a:ext cx="8790644" cy="4263463"/>
          </a:xfrm>
          <a:custGeom>
            <a:avLst/>
            <a:gdLst/>
            <a:ahLst/>
            <a:cxnLst/>
            <a:rect r="r" b="b" t="t" l="l"/>
            <a:pathLst>
              <a:path h="4263463" w="8790644">
                <a:moveTo>
                  <a:pt x="0" y="0"/>
                </a:moveTo>
                <a:lnTo>
                  <a:pt x="8790644" y="0"/>
                </a:lnTo>
                <a:lnTo>
                  <a:pt x="8790644" y="4263463"/>
                </a:lnTo>
                <a:lnTo>
                  <a:pt x="0" y="4263463"/>
                </a:lnTo>
                <a:lnTo>
                  <a:pt x="0" y="0"/>
                </a:lnTo>
                <a:close/>
              </a:path>
            </a:pathLst>
          </a:custGeom>
          <a:blipFill>
            <a:blip r:embed="rId6"/>
            <a:stretch>
              <a:fillRect l="0" t="0" r="0" b="0"/>
            </a:stretch>
          </a:blipFill>
        </p:spPr>
      </p:sp>
      <p:sp>
        <p:nvSpPr>
          <p:cNvPr name="TextBox 10" id="10"/>
          <p:cNvSpPr txBox="true"/>
          <p:nvPr/>
        </p:nvSpPr>
        <p:spPr>
          <a:xfrm rot="0">
            <a:off x="5299554" y="456006"/>
            <a:ext cx="9105831" cy="516461"/>
          </a:xfrm>
          <a:prstGeom prst="rect">
            <a:avLst/>
          </a:prstGeom>
        </p:spPr>
        <p:txBody>
          <a:bodyPr anchor="t" rtlCol="false" tIns="0" lIns="0" bIns="0" rIns="0">
            <a:spAutoFit/>
          </a:bodyPr>
          <a:lstStyle/>
          <a:p>
            <a:pPr algn="ctr">
              <a:lnSpc>
                <a:spcPts val="3482"/>
              </a:lnSpc>
            </a:pPr>
            <a:r>
              <a:rPr lang="en-US" b="true" sz="3166" i="true">
                <a:solidFill>
                  <a:srgbClr val="FFFFFF"/>
                </a:solidFill>
                <a:latin typeface="Heading Now 61-68 Bold Italics"/>
                <a:ea typeface="Heading Now 61-68 Bold Italics"/>
                <a:cs typeface="Heading Now 61-68 Bold Italics"/>
                <a:sym typeface="Heading Now 61-68 Bold Italics"/>
              </a:rPr>
              <a:t>PRICE COMPARISON ACROSS COUNTRIES</a:t>
            </a:r>
          </a:p>
        </p:txBody>
      </p:sp>
      <p:sp>
        <p:nvSpPr>
          <p:cNvPr name="TextBox 11" id="11"/>
          <p:cNvSpPr txBox="true"/>
          <p:nvPr/>
        </p:nvSpPr>
        <p:spPr>
          <a:xfrm rot="0">
            <a:off x="578359" y="7195247"/>
            <a:ext cx="17413692" cy="2469722"/>
          </a:xfrm>
          <a:prstGeom prst="rect">
            <a:avLst/>
          </a:prstGeom>
        </p:spPr>
        <p:txBody>
          <a:bodyPr anchor="t" rtlCol="false" tIns="0" lIns="0" bIns="0" rIns="0">
            <a:spAutoFit/>
          </a:bodyPr>
          <a:lstStyle/>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Most EVs in the Netherlands are priced around €40,000–€70,000, showing a strong mid‑range market similar to Germany.</a:t>
            </a:r>
          </a:p>
          <a:p>
            <a:pPr algn="l">
              <a:lnSpc>
                <a:spcPts val="2712"/>
              </a:lnSpc>
              <a:spcBef>
                <a:spcPct val="0"/>
              </a:spcBef>
            </a:pPr>
          </a:p>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The distribution is right‑skewed, with several luxury EVs reaching up to €300,000–€400,000, which causes many outliers on the boxplot.</a:t>
            </a:r>
          </a:p>
          <a:p>
            <a:pPr algn="l">
              <a:lnSpc>
                <a:spcPts val="2712"/>
              </a:lnSpc>
              <a:spcBef>
                <a:spcPct val="0"/>
              </a:spcBef>
            </a:pPr>
          </a:p>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The wide price spread and heavy presence of outliers suggest a mixed market—from affordable compact EVs to high‑end premium models.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234764" y="376966"/>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664969"/>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347959" y="376966"/>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9144000" y="1947536"/>
            <a:ext cx="8792414" cy="4231349"/>
          </a:xfrm>
          <a:custGeom>
            <a:avLst/>
            <a:gdLst/>
            <a:ahLst/>
            <a:cxnLst/>
            <a:rect r="r" b="b" t="t" l="l"/>
            <a:pathLst>
              <a:path h="4231349" w="8792414">
                <a:moveTo>
                  <a:pt x="0" y="0"/>
                </a:moveTo>
                <a:lnTo>
                  <a:pt x="8792414" y="0"/>
                </a:lnTo>
                <a:lnTo>
                  <a:pt x="8792414" y="4231349"/>
                </a:lnTo>
                <a:lnTo>
                  <a:pt x="0" y="4231349"/>
                </a:lnTo>
                <a:lnTo>
                  <a:pt x="0" y="0"/>
                </a:lnTo>
                <a:close/>
              </a:path>
            </a:pathLst>
          </a:custGeom>
          <a:blipFill>
            <a:blip r:embed="rId5"/>
            <a:stretch>
              <a:fillRect l="0" t="0" r="0" b="0"/>
            </a:stretch>
          </a:blipFill>
        </p:spPr>
      </p:sp>
      <p:sp>
        <p:nvSpPr>
          <p:cNvPr name="Freeform 9" id="9"/>
          <p:cNvSpPr/>
          <p:nvPr/>
        </p:nvSpPr>
        <p:spPr>
          <a:xfrm flipH="false" flipV="false" rot="0">
            <a:off x="168188" y="1947536"/>
            <a:ext cx="8746975" cy="4231349"/>
          </a:xfrm>
          <a:custGeom>
            <a:avLst/>
            <a:gdLst/>
            <a:ahLst/>
            <a:cxnLst/>
            <a:rect r="r" b="b" t="t" l="l"/>
            <a:pathLst>
              <a:path h="4231349" w="8746975">
                <a:moveTo>
                  <a:pt x="0" y="0"/>
                </a:moveTo>
                <a:lnTo>
                  <a:pt x="8746975" y="0"/>
                </a:lnTo>
                <a:lnTo>
                  <a:pt x="8746975" y="4231349"/>
                </a:lnTo>
                <a:lnTo>
                  <a:pt x="0" y="4231349"/>
                </a:lnTo>
                <a:lnTo>
                  <a:pt x="0" y="0"/>
                </a:lnTo>
                <a:close/>
              </a:path>
            </a:pathLst>
          </a:custGeom>
          <a:blipFill>
            <a:blip r:embed="rId6"/>
            <a:stretch>
              <a:fillRect l="0" t="0" r="0" b="0"/>
            </a:stretch>
          </a:blipFill>
        </p:spPr>
      </p:sp>
      <p:sp>
        <p:nvSpPr>
          <p:cNvPr name="TextBox 10" id="10"/>
          <p:cNvSpPr txBox="true"/>
          <p:nvPr/>
        </p:nvSpPr>
        <p:spPr>
          <a:xfrm rot="0">
            <a:off x="5299554" y="456006"/>
            <a:ext cx="9105831" cy="516461"/>
          </a:xfrm>
          <a:prstGeom prst="rect">
            <a:avLst/>
          </a:prstGeom>
        </p:spPr>
        <p:txBody>
          <a:bodyPr anchor="t" rtlCol="false" tIns="0" lIns="0" bIns="0" rIns="0">
            <a:spAutoFit/>
          </a:bodyPr>
          <a:lstStyle/>
          <a:p>
            <a:pPr algn="ctr">
              <a:lnSpc>
                <a:spcPts val="3482"/>
              </a:lnSpc>
            </a:pPr>
            <a:r>
              <a:rPr lang="en-US" b="true" sz="3166" i="true">
                <a:solidFill>
                  <a:srgbClr val="FFFFFF"/>
                </a:solidFill>
                <a:latin typeface="Heading Now 61-68 Bold Italics"/>
                <a:ea typeface="Heading Now 61-68 Bold Italics"/>
                <a:cs typeface="Heading Now 61-68 Bold Italics"/>
                <a:sym typeface="Heading Now 61-68 Bold Italics"/>
              </a:rPr>
              <a:t>PRICE COMPARISON ACROSS COUNTRIES</a:t>
            </a:r>
          </a:p>
        </p:txBody>
      </p:sp>
      <p:sp>
        <p:nvSpPr>
          <p:cNvPr name="TextBox 11" id="11"/>
          <p:cNvSpPr txBox="true"/>
          <p:nvPr/>
        </p:nvSpPr>
        <p:spPr>
          <a:xfrm rot="0">
            <a:off x="168188" y="6852347"/>
            <a:ext cx="18087925" cy="2812622"/>
          </a:xfrm>
          <a:prstGeom prst="rect">
            <a:avLst/>
          </a:prstGeom>
        </p:spPr>
        <p:txBody>
          <a:bodyPr anchor="t" rtlCol="false" tIns="0" lIns="0" bIns="0" rIns="0">
            <a:spAutoFit/>
          </a:bodyPr>
          <a:lstStyle/>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Most EVs in the UK fall within the £35,000–£60,000 range, indicating that the UK market leans toward more affordable EV options compared to Germany and the Netherlands.</a:t>
            </a:r>
          </a:p>
          <a:p>
            <a:pPr algn="l">
              <a:lnSpc>
                <a:spcPts val="2712"/>
              </a:lnSpc>
              <a:spcBef>
                <a:spcPct val="0"/>
              </a:spcBef>
            </a:pPr>
          </a:p>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A strong right‑skew and several outliers show the presence of high‑end luxury EVs up to ~£300,000, but they are very limited in number.</a:t>
            </a:r>
          </a:p>
          <a:p>
            <a:pPr algn="l">
              <a:lnSpc>
                <a:spcPts val="2712"/>
              </a:lnSpc>
              <a:spcBef>
                <a:spcPct val="0"/>
              </a:spcBef>
            </a:pPr>
          </a:p>
          <a:p>
            <a:pPr algn="l" marL="532466" indent="-266233" lvl="1">
              <a:lnSpc>
                <a:spcPts val="2712"/>
              </a:lnSpc>
              <a:spcBef>
                <a:spcPct val="0"/>
              </a:spcBef>
              <a:buFont typeface="Arial"/>
              <a:buChar char="•"/>
            </a:pPr>
            <a:r>
              <a:rPr lang="en-US" sz="2466" strike="noStrike" u="none">
                <a:solidFill>
                  <a:srgbClr val="FFFFFF"/>
                </a:solidFill>
                <a:latin typeface="Times New Roman MT"/>
                <a:ea typeface="Times New Roman MT"/>
                <a:cs typeface="Times New Roman MT"/>
                <a:sym typeface="Times New Roman MT"/>
              </a:rPr>
              <a:t>The narrower spread and lower median price suggest the UK market is more cost‑focused, making it a competitive and budget‑friendly EV environment.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292361" y="437953"/>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450020" y="437953"/>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904343" y="2281179"/>
            <a:ext cx="6776036" cy="6105642"/>
          </a:xfrm>
          <a:custGeom>
            <a:avLst/>
            <a:gdLst/>
            <a:ahLst/>
            <a:cxnLst/>
            <a:rect r="r" b="b" t="t" l="l"/>
            <a:pathLst>
              <a:path h="6105642" w="6776036">
                <a:moveTo>
                  <a:pt x="0" y="0"/>
                </a:moveTo>
                <a:lnTo>
                  <a:pt x="6776035" y="0"/>
                </a:lnTo>
                <a:lnTo>
                  <a:pt x="6776035" y="6105642"/>
                </a:lnTo>
                <a:lnTo>
                  <a:pt x="0" y="6105642"/>
                </a:lnTo>
                <a:lnTo>
                  <a:pt x="0" y="0"/>
                </a:lnTo>
                <a:close/>
              </a:path>
            </a:pathLst>
          </a:custGeom>
          <a:blipFill>
            <a:blip r:embed="rId5"/>
            <a:stretch>
              <a:fillRect l="0" t="0" r="-8235" b="0"/>
            </a:stretch>
          </a:blipFill>
        </p:spPr>
      </p:sp>
      <p:sp>
        <p:nvSpPr>
          <p:cNvPr name="TextBox 9" id="9"/>
          <p:cNvSpPr txBox="true"/>
          <p:nvPr/>
        </p:nvSpPr>
        <p:spPr>
          <a:xfrm rot="0">
            <a:off x="7030900" y="468701"/>
            <a:ext cx="9105831" cy="639651"/>
          </a:xfrm>
          <a:prstGeom prst="rect">
            <a:avLst/>
          </a:prstGeom>
        </p:spPr>
        <p:txBody>
          <a:bodyPr anchor="t" rtlCol="false" tIns="0" lIns="0" bIns="0" rIns="0">
            <a:spAutoFit/>
          </a:bodyPr>
          <a:lstStyle/>
          <a:p>
            <a:pPr algn="l">
              <a:lnSpc>
                <a:spcPts val="4252"/>
              </a:lnSpc>
            </a:pPr>
            <a:r>
              <a:rPr lang="en-US" b="true" sz="3866" i="true">
                <a:solidFill>
                  <a:srgbClr val="FFFFFF"/>
                </a:solidFill>
                <a:latin typeface="Heading Now 61-68 Bold Italics"/>
                <a:ea typeface="Heading Now 61-68 Bold Italics"/>
                <a:cs typeface="Heading Now 61-68 Bold Italics"/>
                <a:sym typeface="Heading Now 61-68 Bold Italics"/>
              </a:rPr>
              <a:t>SAFETY CATEGORY </a:t>
            </a:r>
          </a:p>
        </p:txBody>
      </p:sp>
      <p:sp>
        <p:nvSpPr>
          <p:cNvPr name="TextBox 10" id="10"/>
          <p:cNvSpPr txBox="true"/>
          <p:nvPr/>
        </p:nvSpPr>
        <p:spPr>
          <a:xfrm rot="0">
            <a:off x="8580321" y="2716717"/>
            <a:ext cx="9170920" cy="5196465"/>
          </a:xfrm>
          <a:prstGeom prst="rect">
            <a:avLst/>
          </a:prstGeom>
        </p:spPr>
        <p:txBody>
          <a:bodyPr anchor="t" rtlCol="false" tIns="0" lIns="0" bIns="0" rIns="0">
            <a:spAutoFit/>
          </a:bodyPr>
          <a:lstStyle/>
          <a:p>
            <a:pPr algn="l" marL="660599" indent="-330299" lvl="1">
              <a:lnSpc>
                <a:spcPts val="3365"/>
              </a:lnSpc>
              <a:buFont typeface="Arial"/>
              <a:buChar char="•"/>
            </a:pPr>
            <a:r>
              <a:rPr lang="en-US" sz="3059">
                <a:solidFill>
                  <a:srgbClr val="FFFFFF"/>
                </a:solidFill>
                <a:latin typeface="Times New Roman MT"/>
                <a:ea typeface="Times New Roman MT"/>
                <a:cs typeface="Times New Roman MT"/>
                <a:sym typeface="Times New Roman MT"/>
              </a:rPr>
              <a:t>A large majority of EVs (91.8%) fall under the High Safety category, showing that most modern EV models prioritize strong safety standards.</a:t>
            </a:r>
          </a:p>
          <a:p>
            <a:pPr algn="l">
              <a:lnSpc>
                <a:spcPts val="3365"/>
              </a:lnSpc>
            </a:pPr>
          </a:p>
          <a:p>
            <a:pPr algn="l" marL="660599" indent="-330299" lvl="1">
              <a:lnSpc>
                <a:spcPts val="3365"/>
              </a:lnSpc>
              <a:buFont typeface="Arial"/>
              <a:buChar char="•"/>
            </a:pPr>
            <a:r>
              <a:rPr lang="en-US" sz="3059">
                <a:solidFill>
                  <a:srgbClr val="FFFFFF"/>
                </a:solidFill>
                <a:latin typeface="Times New Roman MT"/>
                <a:ea typeface="Times New Roman MT"/>
                <a:cs typeface="Times New Roman MT"/>
                <a:sym typeface="Times New Roman MT"/>
              </a:rPr>
              <a:t>Only 7.9% of vehicles are in the Medium category, indicating fewer models compromise on safety or belong to older/compact segments.</a:t>
            </a:r>
          </a:p>
          <a:p>
            <a:pPr algn="l">
              <a:lnSpc>
                <a:spcPts val="3365"/>
              </a:lnSpc>
            </a:pPr>
          </a:p>
          <a:p>
            <a:pPr algn="l" marL="660599" indent="-330299" lvl="1">
              <a:lnSpc>
                <a:spcPts val="3365"/>
              </a:lnSpc>
              <a:buFont typeface="Arial"/>
              <a:buChar char="•"/>
            </a:pPr>
            <a:r>
              <a:rPr lang="en-US" sz="3059">
                <a:solidFill>
                  <a:srgbClr val="FFFFFF"/>
                </a:solidFill>
                <a:latin typeface="Times New Roman MT"/>
                <a:ea typeface="Times New Roman MT"/>
                <a:cs typeface="Times New Roman MT"/>
                <a:sym typeface="Times New Roman MT"/>
              </a:rPr>
              <a:t>The Low Safety segment is extremely small (0.3%), which suggests that low‑rated EVs are nearly phased out or not competitive in the current market.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34915" y="2607555"/>
            <a:ext cx="6354430" cy="5625288"/>
            <a:chOff x="0" y="0"/>
            <a:chExt cx="428822" cy="379617"/>
          </a:xfrm>
        </p:grpSpPr>
        <p:sp>
          <p:nvSpPr>
            <p:cNvPr name="Freeform 3" id="3"/>
            <p:cNvSpPr/>
            <p:nvPr/>
          </p:nvSpPr>
          <p:spPr>
            <a:xfrm flipH="false" flipV="false" rot="0">
              <a:off x="0" y="0"/>
              <a:ext cx="428822" cy="379617"/>
            </a:xfrm>
            <a:custGeom>
              <a:avLst/>
              <a:gdLst/>
              <a:ahLst/>
              <a:cxnLst/>
              <a:rect r="r" b="b" t="t" l="l"/>
              <a:pathLst>
                <a:path h="379617" w="428822">
                  <a:moveTo>
                    <a:pt x="0" y="0"/>
                  </a:moveTo>
                  <a:lnTo>
                    <a:pt x="225622" y="0"/>
                  </a:lnTo>
                  <a:lnTo>
                    <a:pt x="428822" y="189808"/>
                  </a:lnTo>
                  <a:lnTo>
                    <a:pt x="225622" y="379617"/>
                  </a:lnTo>
                  <a:lnTo>
                    <a:pt x="0" y="379617"/>
                  </a:lnTo>
                  <a:lnTo>
                    <a:pt x="203200" y="189808"/>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77800" y="-76200"/>
              <a:ext cx="174822" cy="455817"/>
            </a:xfrm>
            <a:prstGeom prst="rect">
              <a:avLst/>
            </a:prstGeom>
          </p:spPr>
          <p:txBody>
            <a:bodyPr anchor="ctr" rtlCol="false" tIns="50800" lIns="50800" bIns="50800" rIns="50800"/>
            <a:lstStyle/>
            <a:p>
              <a:pPr algn="ctr">
                <a:lnSpc>
                  <a:spcPts val="2799"/>
                </a:lnSpc>
              </a:pPr>
            </a:p>
          </p:txBody>
        </p:sp>
      </p:grpSp>
      <p:grpSp>
        <p:nvGrpSpPr>
          <p:cNvPr name="Group 5" id="5"/>
          <p:cNvGrpSpPr>
            <a:grpSpLocks noChangeAspect="true"/>
          </p:cNvGrpSpPr>
          <p:nvPr/>
        </p:nvGrpSpPr>
        <p:grpSpPr>
          <a:xfrm rot="0">
            <a:off x="-6533520" y="683136"/>
            <a:ext cx="11515095" cy="9474126"/>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gradFill rotWithShape="true">
              <a:gsLst>
                <a:gs pos="0">
                  <a:srgbClr val="A8770D">
                    <a:alpha val="100000"/>
                  </a:srgbClr>
                </a:gs>
                <a:gs pos="100000">
                  <a:srgbClr val="FFA800">
                    <a:alpha val="100000"/>
                  </a:srgbClr>
                </a:gs>
              </a:gsLst>
              <a:lin ang="0"/>
            </a:gradFill>
          </p:spPr>
        </p:sp>
        <p:sp>
          <p:nvSpPr>
            <p:cNvPr name="Freeform 7" id="7"/>
            <p:cNvSpPr/>
            <p:nvPr/>
          </p:nvSpPr>
          <p:spPr>
            <a:xfrm flipH="false" flipV="false" rot="0">
              <a:off x="0" y="0"/>
              <a:ext cx="6184570" cy="5088399"/>
            </a:xfrm>
            <a:custGeom>
              <a:avLst/>
              <a:gdLst/>
              <a:ahLst/>
              <a:cxnLst/>
              <a:rect r="r" b="b" t="t" l="l"/>
              <a:pathLst>
                <a:path h="5088399" w="6184570">
                  <a:moveTo>
                    <a:pt x="2750917" y="2544200"/>
                  </a:moveTo>
                  <a:lnTo>
                    <a:pt x="0" y="5088399"/>
                  </a:lnTo>
                  <a:lnTo>
                    <a:pt x="3433653" y="5088399"/>
                  </a:lnTo>
                  <a:lnTo>
                    <a:pt x="6184570" y="2544200"/>
                  </a:lnTo>
                  <a:lnTo>
                    <a:pt x="3433653" y="0"/>
                  </a:lnTo>
                  <a:lnTo>
                    <a:pt x="0" y="0"/>
                  </a:lnTo>
                  <a:lnTo>
                    <a:pt x="2750917" y="2544200"/>
                  </a:lnTo>
                  <a:close/>
                </a:path>
              </a:pathLst>
            </a:custGeom>
            <a:blipFill>
              <a:blip r:embed="rId2"/>
              <a:stretch>
                <a:fillRect l="-23133" t="0" r="-23133" b="0"/>
              </a:stretch>
            </a:blipFill>
          </p:spPr>
        </p:sp>
      </p:grpSp>
      <p:sp>
        <p:nvSpPr>
          <p:cNvPr name="Freeform 8" id="8"/>
          <p:cNvSpPr/>
          <p:nvPr/>
        </p:nvSpPr>
        <p:spPr>
          <a:xfrm flipH="false" flipV="false" rot="0">
            <a:off x="5993963" y="9111656"/>
            <a:ext cx="7315200" cy="1835450"/>
          </a:xfrm>
          <a:custGeom>
            <a:avLst/>
            <a:gdLst/>
            <a:ahLst/>
            <a:cxnLst/>
            <a:rect r="r" b="b" t="t" l="l"/>
            <a:pathLst>
              <a:path h="1835450" w="7315200">
                <a:moveTo>
                  <a:pt x="0" y="0"/>
                </a:moveTo>
                <a:lnTo>
                  <a:pt x="7315200" y="0"/>
                </a:lnTo>
                <a:lnTo>
                  <a:pt x="7315200" y="1835451"/>
                </a:lnTo>
                <a:lnTo>
                  <a:pt x="0" y="183545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348522" y="403225"/>
            <a:ext cx="6606082" cy="1155700"/>
          </a:xfrm>
          <a:prstGeom prst="rect">
            <a:avLst/>
          </a:prstGeom>
        </p:spPr>
        <p:txBody>
          <a:bodyPr anchor="t" rtlCol="false" tIns="0" lIns="0" bIns="0" rIns="0">
            <a:spAutoFit/>
          </a:bodyPr>
          <a:lstStyle/>
          <a:p>
            <a:pPr algn="l">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INTRODUCTION</a:t>
            </a:r>
          </a:p>
        </p:txBody>
      </p:sp>
      <p:sp>
        <p:nvSpPr>
          <p:cNvPr name="Freeform 10" id="10"/>
          <p:cNvSpPr/>
          <p:nvPr/>
        </p:nvSpPr>
        <p:spPr>
          <a:xfrm flipH="false" flipV="false" rot="0">
            <a:off x="13309163" y="0"/>
            <a:ext cx="5445289" cy="1366273"/>
          </a:xfrm>
          <a:custGeom>
            <a:avLst/>
            <a:gdLst/>
            <a:ahLst/>
            <a:cxnLst/>
            <a:rect r="r" b="b" t="t" l="l"/>
            <a:pathLst>
              <a:path h="1366273" w="5445289">
                <a:moveTo>
                  <a:pt x="0" y="0"/>
                </a:moveTo>
                <a:lnTo>
                  <a:pt x="5445289" y="0"/>
                </a:lnTo>
                <a:lnTo>
                  <a:pt x="5445289" y="1366273"/>
                </a:lnTo>
                <a:lnTo>
                  <a:pt x="0" y="1366273"/>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279212" y="2305835"/>
            <a:ext cx="12137489" cy="6114430"/>
          </a:xfrm>
          <a:prstGeom prst="rect">
            <a:avLst/>
          </a:prstGeom>
        </p:spPr>
        <p:txBody>
          <a:bodyPr anchor="t" rtlCol="false" tIns="0" lIns="0" bIns="0" rIns="0">
            <a:spAutoFit/>
          </a:bodyPr>
          <a:lstStyle/>
          <a:p>
            <a:pPr algn="just" marL="572011" indent="-286006" lvl="1">
              <a:lnSpc>
                <a:spcPts val="3709"/>
              </a:lnSpc>
              <a:buFont typeface="Arial"/>
              <a:buChar char="•"/>
            </a:pPr>
            <a:r>
              <a:rPr lang="en-US" sz="2649">
                <a:solidFill>
                  <a:srgbClr val="FFFFFF"/>
                </a:solidFill>
                <a:latin typeface="Times New Roman MT"/>
                <a:ea typeface="Times New Roman MT"/>
                <a:cs typeface="Times New Roman MT"/>
                <a:sym typeface="Times New Roman MT"/>
              </a:rPr>
              <a:t>Electric Vehicles are becoming central to sustainable transport as battery technology, charging infrastructure, and government support drive rapid global adoption.</a:t>
            </a:r>
          </a:p>
          <a:p>
            <a:pPr algn="just">
              <a:lnSpc>
                <a:spcPts val="3709"/>
              </a:lnSpc>
            </a:pPr>
          </a:p>
          <a:p>
            <a:pPr algn="just" marL="572011" indent="-286006" lvl="1">
              <a:lnSpc>
                <a:spcPts val="3709"/>
              </a:lnSpc>
              <a:buFont typeface="Arial"/>
              <a:buChar char="•"/>
            </a:pPr>
            <a:r>
              <a:rPr lang="en-US" sz="2649">
                <a:solidFill>
                  <a:srgbClr val="FFFFFF"/>
                </a:solidFill>
                <a:latin typeface="Times New Roman MT"/>
                <a:ea typeface="Times New Roman MT"/>
                <a:cs typeface="Times New Roman MT"/>
                <a:sym typeface="Times New Roman MT"/>
              </a:rPr>
              <a:t>EVs vary widely in battery size, driving range, safety ratings, charging speed, towing ability, and pricing across international markets.</a:t>
            </a:r>
          </a:p>
          <a:p>
            <a:pPr algn="just">
              <a:lnSpc>
                <a:spcPts val="3709"/>
              </a:lnSpc>
            </a:pPr>
          </a:p>
          <a:p>
            <a:pPr algn="just" marL="572011" indent="-286006" lvl="1">
              <a:lnSpc>
                <a:spcPts val="3709"/>
              </a:lnSpc>
              <a:buFont typeface="Arial"/>
              <a:buChar char="•"/>
            </a:pPr>
            <a:r>
              <a:rPr lang="en-US" sz="2649">
                <a:solidFill>
                  <a:srgbClr val="FFFFFF"/>
                </a:solidFill>
                <a:latin typeface="Times New Roman MT"/>
                <a:ea typeface="Times New Roman MT"/>
                <a:cs typeface="Times New Roman MT"/>
                <a:sym typeface="Times New Roman MT"/>
              </a:rPr>
              <a:t>These differences impact customer decisions, product design for manufacturers, and policy development for governments supporting EV ecosystems.</a:t>
            </a:r>
          </a:p>
          <a:p>
            <a:pPr algn="just">
              <a:lnSpc>
                <a:spcPts val="3709"/>
              </a:lnSpc>
            </a:pPr>
          </a:p>
          <a:p>
            <a:pPr algn="just" marL="572011" indent="-286006" lvl="1">
              <a:lnSpc>
                <a:spcPts val="3709"/>
              </a:lnSpc>
              <a:buFont typeface="Arial"/>
              <a:buChar char="•"/>
            </a:pPr>
            <a:r>
              <a:rPr lang="en-US" sz="2649">
                <a:solidFill>
                  <a:srgbClr val="FFFFFF"/>
                </a:solidFill>
                <a:latin typeface="Times New Roman MT"/>
                <a:ea typeface="Times New Roman MT"/>
                <a:cs typeface="Times New Roman MT"/>
                <a:sym typeface="Times New Roman MT"/>
              </a:rPr>
              <a:t>This project uses Exploratory Data Analysis (EDA) to study global EV data, uncovering patterns and relationships that explain pricing, performance, and market segmentation.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585048" y="402250"/>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455349" y="9605200"/>
            <a:ext cx="4958218" cy="1244062"/>
          </a:xfrm>
          <a:custGeom>
            <a:avLst/>
            <a:gdLst/>
            <a:ahLst/>
            <a:cxnLst/>
            <a:rect r="r" b="b" t="t" l="l"/>
            <a:pathLst>
              <a:path h="1244062" w="4958218">
                <a:moveTo>
                  <a:pt x="0" y="0"/>
                </a:moveTo>
                <a:lnTo>
                  <a:pt x="4958218" y="0"/>
                </a:lnTo>
                <a:lnTo>
                  <a:pt x="4958218"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2742707" y="402250"/>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381983" y="1801839"/>
            <a:ext cx="5434090" cy="4673317"/>
          </a:xfrm>
          <a:custGeom>
            <a:avLst/>
            <a:gdLst/>
            <a:ahLst/>
            <a:cxnLst/>
            <a:rect r="r" b="b" t="t" l="l"/>
            <a:pathLst>
              <a:path h="4673317" w="5434090">
                <a:moveTo>
                  <a:pt x="0" y="0"/>
                </a:moveTo>
                <a:lnTo>
                  <a:pt x="5434090" y="0"/>
                </a:lnTo>
                <a:lnTo>
                  <a:pt x="5434090" y="4673317"/>
                </a:lnTo>
                <a:lnTo>
                  <a:pt x="0" y="4673317"/>
                </a:lnTo>
                <a:lnTo>
                  <a:pt x="0" y="0"/>
                </a:lnTo>
                <a:close/>
              </a:path>
            </a:pathLst>
          </a:custGeom>
          <a:blipFill>
            <a:blip r:embed="rId5"/>
            <a:stretch>
              <a:fillRect l="0" t="0" r="0" b="0"/>
            </a:stretch>
          </a:blipFill>
        </p:spPr>
      </p:sp>
      <p:sp>
        <p:nvSpPr>
          <p:cNvPr name="Freeform 9" id="9"/>
          <p:cNvSpPr/>
          <p:nvPr/>
        </p:nvSpPr>
        <p:spPr>
          <a:xfrm flipH="false" flipV="false" rot="0">
            <a:off x="6436054" y="1741495"/>
            <a:ext cx="5534204" cy="4794004"/>
          </a:xfrm>
          <a:custGeom>
            <a:avLst/>
            <a:gdLst/>
            <a:ahLst/>
            <a:cxnLst/>
            <a:rect r="r" b="b" t="t" l="l"/>
            <a:pathLst>
              <a:path h="4794004" w="5534204">
                <a:moveTo>
                  <a:pt x="0" y="0"/>
                </a:moveTo>
                <a:lnTo>
                  <a:pt x="5534203" y="0"/>
                </a:lnTo>
                <a:lnTo>
                  <a:pt x="5534203" y="4794004"/>
                </a:lnTo>
                <a:lnTo>
                  <a:pt x="0" y="4794004"/>
                </a:lnTo>
                <a:lnTo>
                  <a:pt x="0" y="0"/>
                </a:lnTo>
                <a:close/>
              </a:path>
            </a:pathLst>
          </a:custGeom>
          <a:blipFill>
            <a:blip r:embed="rId6"/>
            <a:stretch>
              <a:fillRect l="0" t="0" r="0" b="0"/>
            </a:stretch>
          </a:blipFill>
        </p:spPr>
      </p:sp>
      <p:sp>
        <p:nvSpPr>
          <p:cNvPr name="Freeform 10" id="10"/>
          <p:cNvSpPr/>
          <p:nvPr/>
        </p:nvSpPr>
        <p:spPr>
          <a:xfrm flipH="false" flipV="false" rot="0">
            <a:off x="12670053" y="1681152"/>
            <a:ext cx="5485138" cy="4854347"/>
          </a:xfrm>
          <a:custGeom>
            <a:avLst/>
            <a:gdLst/>
            <a:ahLst/>
            <a:cxnLst/>
            <a:rect r="r" b="b" t="t" l="l"/>
            <a:pathLst>
              <a:path h="4854347" w="5485138">
                <a:moveTo>
                  <a:pt x="0" y="0"/>
                </a:moveTo>
                <a:lnTo>
                  <a:pt x="5485138" y="0"/>
                </a:lnTo>
                <a:lnTo>
                  <a:pt x="5485138" y="4854347"/>
                </a:lnTo>
                <a:lnTo>
                  <a:pt x="0" y="4854347"/>
                </a:lnTo>
                <a:lnTo>
                  <a:pt x="0" y="0"/>
                </a:lnTo>
                <a:close/>
              </a:path>
            </a:pathLst>
          </a:custGeom>
          <a:blipFill>
            <a:blip r:embed="rId7"/>
            <a:stretch>
              <a:fillRect l="0" t="0" r="0" b="0"/>
            </a:stretch>
          </a:blipFill>
        </p:spPr>
      </p:sp>
      <p:sp>
        <p:nvSpPr>
          <p:cNvPr name="TextBox 11" id="11"/>
          <p:cNvSpPr txBox="true"/>
          <p:nvPr/>
        </p:nvSpPr>
        <p:spPr>
          <a:xfrm rot="0">
            <a:off x="4645420" y="431291"/>
            <a:ext cx="10070886"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PRICE VS SAFETY CATEGORY (BY COUNTRY)</a:t>
            </a:r>
          </a:p>
        </p:txBody>
      </p:sp>
      <p:sp>
        <p:nvSpPr>
          <p:cNvPr name="TextBox 12" id="12"/>
          <p:cNvSpPr txBox="true"/>
          <p:nvPr/>
        </p:nvSpPr>
        <p:spPr>
          <a:xfrm rot="0">
            <a:off x="12777579" y="7173674"/>
            <a:ext cx="5270085" cy="24923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Vehicles in the High safety category have the highest average price in the UK.</a:t>
            </a:r>
          </a:p>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Medium safety vehicles are the most affordable, priced much lower than High and Low categories.</a:t>
            </a:r>
          </a:p>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This shows a clear positive relationship between safety level and vehicle price.</a:t>
            </a:r>
          </a:p>
        </p:txBody>
      </p:sp>
      <p:sp>
        <p:nvSpPr>
          <p:cNvPr name="TextBox 13" id="13"/>
          <p:cNvSpPr txBox="true"/>
          <p:nvPr/>
        </p:nvSpPr>
        <p:spPr>
          <a:xfrm rot="0">
            <a:off x="6365503" y="7164149"/>
            <a:ext cx="5675306" cy="2441051"/>
          </a:xfrm>
          <a:prstGeom prst="rect">
            <a:avLst/>
          </a:prstGeom>
        </p:spPr>
        <p:txBody>
          <a:bodyPr anchor="t" rtlCol="false" tIns="0" lIns="0" bIns="0" rIns="0">
            <a:spAutoFit/>
          </a:bodyPr>
          <a:lstStyle/>
          <a:p>
            <a:pPr algn="l">
              <a:lnSpc>
                <a:spcPts val="3195"/>
              </a:lnSpc>
              <a:spcBef>
                <a:spcPct val="0"/>
              </a:spcBef>
            </a:pPr>
            <a:r>
              <a:rPr lang="en-US" sz="2282">
                <a:solidFill>
                  <a:srgbClr val="FFFFFF"/>
                </a:solidFill>
                <a:latin typeface="Times New Roman MT"/>
                <a:ea typeface="Times New Roman MT"/>
                <a:cs typeface="Times New Roman MT"/>
                <a:sym typeface="Times New Roman MT"/>
              </a:rPr>
              <a:t>• High safety vehicles are the most expensive in the Netherlands by a large margin.</a:t>
            </a:r>
          </a:p>
          <a:p>
            <a:pPr algn="l">
              <a:lnSpc>
                <a:spcPts val="3195"/>
              </a:lnSpc>
              <a:spcBef>
                <a:spcPct val="0"/>
              </a:spcBef>
            </a:pPr>
            <a:r>
              <a:rPr lang="en-US" sz="2282">
                <a:solidFill>
                  <a:srgbClr val="FFFFFF"/>
                </a:solidFill>
                <a:latin typeface="Times New Roman MT"/>
                <a:ea typeface="Times New Roman MT"/>
                <a:cs typeface="Times New Roman MT"/>
                <a:sym typeface="Times New Roman MT"/>
              </a:rPr>
              <a:t>• Low safety category has the lowest average price, showing a clear price gap.</a:t>
            </a:r>
          </a:p>
          <a:p>
            <a:pPr algn="l">
              <a:lnSpc>
                <a:spcPts val="3195"/>
              </a:lnSpc>
              <a:spcBef>
                <a:spcPct val="0"/>
              </a:spcBef>
            </a:pPr>
            <a:r>
              <a:rPr lang="en-US" sz="2282">
                <a:solidFill>
                  <a:srgbClr val="FFFFFF"/>
                </a:solidFill>
                <a:latin typeface="Times New Roman MT"/>
                <a:ea typeface="Times New Roman MT"/>
                <a:cs typeface="Times New Roman MT"/>
                <a:sym typeface="Times New Roman MT"/>
              </a:rPr>
              <a:t>• This indicates strong willingness to pay for higher safety standards in the Netherlands.</a:t>
            </a:r>
          </a:p>
        </p:txBody>
      </p:sp>
      <p:sp>
        <p:nvSpPr>
          <p:cNvPr name="TextBox 14" id="14"/>
          <p:cNvSpPr txBox="true"/>
          <p:nvPr/>
        </p:nvSpPr>
        <p:spPr>
          <a:xfrm rot="0">
            <a:off x="707804" y="6967037"/>
            <a:ext cx="4517339" cy="284480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High safety vehicles have the highest average price in the German market.</a:t>
            </a:r>
          </a:p>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Low safety models are significantly cheaper, showing a strong price difference.</a:t>
            </a:r>
          </a:p>
          <a:p>
            <a:pPr algn="l">
              <a:lnSpc>
                <a:spcPts val="2799"/>
              </a:lnSpc>
              <a:spcBef>
                <a:spcPct val="0"/>
              </a:spcBef>
            </a:pPr>
            <a:r>
              <a:rPr lang="en-US" sz="1999">
                <a:solidFill>
                  <a:srgbClr val="FFFFFF"/>
                </a:solidFill>
                <a:latin typeface="Times New Roman MT"/>
                <a:ea typeface="Times New Roman MT"/>
                <a:cs typeface="Times New Roman MT"/>
                <a:sym typeface="Times New Roman MT"/>
              </a:rPr>
              <a:t>• This suggests higher safety ratings strongly influence vehicle pricing in Germany.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580029" y="592097"/>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2737689" y="672379"/>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358129" y="2417870"/>
            <a:ext cx="8565228" cy="5856474"/>
          </a:xfrm>
          <a:custGeom>
            <a:avLst/>
            <a:gdLst/>
            <a:ahLst/>
            <a:cxnLst/>
            <a:rect r="r" b="b" t="t" l="l"/>
            <a:pathLst>
              <a:path h="5856474" w="8565228">
                <a:moveTo>
                  <a:pt x="0" y="0"/>
                </a:moveTo>
                <a:lnTo>
                  <a:pt x="8565228" y="0"/>
                </a:lnTo>
                <a:lnTo>
                  <a:pt x="8565228" y="5856475"/>
                </a:lnTo>
                <a:lnTo>
                  <a:pt x="0" y="5856475"/>
                </a:lnTo>
                <a:lnTo>
                  <a:pt x="0" y="0"/>
                </a:lnTo>
                <a:close/>
              </a:path>
            </a:pathLst>
          </a:custGeom>
          <a:blipFill>
            <a:blip r:embed="rId5"/>
            <a:stretch>
              <a:fillRect l="0" t="0" r="0" b="0"/>
            </a:stretch>
          </a:blipFill>
        </p:spPr>
      </p:sp>
      <p:sp>
        <p:nvSpPr>
          <p:cNvPr name="TextBox 9" id="9"/>
          <p:cNvSpPr txBox="true"/>
          <p:nvPr/>
        </p:nvSpPr>
        <p:spPr>
          <a:xfrm rot="0">
            <a:off x="4640743" y="621138"/>
            <a:ext cx="10910840"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BATTERY CAPACITY VS REAL RANGE (SCATTER)</a:t>
            </a:r>
          </a:p>
        </p:txBody>
      </p:sp>
      <p:sp>
        <p:nvSpPr>
          <p:cNvPr name="TextBox 10" id="10"/>
          <p:cNvSpPr txBox="true"/>
          <p:nvPr/>
        </p:nvSpPr>
        <p:spPr>
          <a:xfrm rot="0">
            <a:off x="9761322" y="2456296"/>
            <a:ext cx="8226103" cy="6019368"/>
          </a:xfrm>
          <a:prstGeom prst="rect">
            <a:avLst/>
          </a:prstGeom>
        </p:spPr>
        <p:txBody>
          <a:bodyPr anchor="t" rtlCol="false" tIns="0" lIns="0" bIns="0" rIns="0">
            <a:spAutoFit/>
          </a:bodyPr>
          <a:lstStyle/>
          <a:p>
            <a:pPr algn="l" marL="699212" indent="-349606" lvl="1">
              <a:lnSpc>
                <a:spcPts val="4339"/>
              </a:lnSpc>
              <a:buFont typeface="Arial"/>
              <a:buChar char="•"/>
            </a:pPr>
            <a:r>
              <a:rPr lang="en-US" sz="3238">
                <a:solidFill>
                  <a:srgbClr val="FFFFFF"/>
                </a:solidFill>
                <a:latin typeface="Times New Roman MT"/>
                <a:ea typeface="Times New Roman MT"/>
                <a:cs typeface="Times New Roman MT"/>
                <a:sym typeface="Times New Roman MT"/>
              </a:rPr>
              <a:t>Battery capacity and real driving range show a strong positive relationship across all vehicle types.</a:t>
            </a:r>
          </a:p>
          <a:p>
            <a:pPr algn="l">
              <a:lnSpc>
                <a:spcPts val="4339"/>
              </a:lnSpc>
            </a:pPr>
          </a:p>
          <a:p>
            <a:pPr algn="l" marL="699212" indent="-349606" lvl="1">
              <a:lnSpc>
                <a:spcPts val="4339"/>
              </a:lnSpc>
              <a:buFont typeface="Arial"/>
              <a:buChar char="•"/>
            </a:pPr>
            <a:r>
              <a:rPr lang="en-US" sz="3238">
                <a:solidFill>
                  <a:srgbClr val="FFFFFF"/>
                </a:solidFill>
                <a:latin typeface="Times New Roman MT"/>
                <a:ea typeface="Times New Roman MT"/>
                <a:cs typeface="Times New Roman MT"/>
                <a:sym typeface="Times New Roman MT"/>
              </a:rPr>
              <a:t> Standard cars dominate the dataset and generally achieve higher range for similar battery sizes.</a:t>
            </a:r>
          </a:p>
          <a:p>
            <a:pPr algn="l">
              <a:lnSpc>
                <a:spcPts val="4339"/>
              </a:lnSpc>
            </a:pPr>
          </a:p>
          <a:p>
            <a:pPr algn="l" marL="699212" indent="-349606" lvl="1">
              <a:lnSpc>
                <a:spcPts val="4339"/>
              </a:lnSpc>
              <a:buFont typeface="Arial"/>
              <a:buChar char="•"/>
            </a:pPr>
            <a:r>
              <a:rPr lang="en-US" sz="3238">
                <a:solidFill>
                  <a:srgbClr val="FFFFFF"/>
                </a:solidFill>
                <a:latin typeface="Times New Roman MT"/>
                <a:ea typeface="Times New Roman MT"/>
                <a:cs typeface="Times New Roman MT"/>
                <a:sym typeface="Times New Roman MT"/>
              </a:rPr>
              <a:t>UVs and Large MPVs tend to deliver slightly lower range, likely due to higher weight and size.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888139" y="419715"/>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647203" y="9664969"/>
            <a:ext cx="4958218" cy="1244062"/>
          </a:xfrm>
          <a:custGeom>
            <a:avLst/>
            <a:gdLst/>
            <a:ahLst/>
            <a:cxnLst/>
            <a:rect r="r" b="b" t="t" l="l"/>
            <a:pathLst>
              <a:path h="1244062" w="4958218">
                <a:moveTo>
                  <a:pt x="0" y="0"/>
                </a:moveTo>
                <a:lnTo>
                  <a:pt x="4958218" y="0"/>
                </a:lnTo>
                <a:lnTo>
                  <a:pt x="4958218"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45799" y="419715"/>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2019099" y="1497400"/>
            <a:ext cx="13938839" cy="5819465"/>
          </a:xfrm>
          <a:custGeom>
            <a:avLst/>
            <a:gdLst/>
            <a:ahLst/>
            <a:cxnLst/>
            <a:rect r="r" b="b" t="t" l="l"/>
            <a:pathLst>
              <a:path h="5819465" w="13938839">
                <a:moveTo>
                  <a:pt x="0" y="0"/>
                </a:moveTo>
                <a:lnTo>
                  <a:pt x="13938839" y="0"/>
                </a:lnTo>
                <a:lnTo>
                  <a:pt x="13938839" y="5819465"/>
                </a:lnTo>
                <a:lnTo>
                  <a:pt x="0" y="5819465"/>
                </a:lnTo>
                <a:lnTo>
                  <a:pt x="0" y="0"/>
                </a:lnTo>
                <a:close/>
              </a:path>
            </a:pathLst>
          </a:custGeom>
          <a:blipFill>
            <a:blip r:embed="rId5"/>
            <a:stretch>
              <a:fillRect l="0" t="0" r="0" b="0"/>
            </a:stretch>
          </a:blipFill>
        </p:spPr>
      </p:sp>
      <p:sp>
        <p:nvSpPr>
          <p:cNvPr name="TextBox 9" id="9"/>
          <p:cNvSpPr txBox="true"/>
          <p:nvPr/>
        </p:nvSpPr>
        <p:spPr>
          <a:xfrm rot="0">
            <a:off x="3956944" y="534947"/>
            <a:ext cx="12000994"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BATTERY CAPACITY / RANGE VS PRICE (SCATTER)</a:t>
            </a:r>
          </a:p>
        </p:txBody>
      </p:sp>
      <p:sp>
        <p:nvSpPr>
          <p:cNvPr name="TextBox 10" id="10"/>
          <p:cNvSpPr txBox="true"/>
          <p:nvPr/>
        </p:nvSpPr>
        <p:spPr>
          <a:xfrm rot="0">
            <a:off x="1546949" y="7804105"/>
            <a:ext cx="16065795" cy="1860864"/>
          </a:xfrm>
          <a:prstGeom prst="rect">
            <a:avLst/>
          </a:prstGeom>
        </p:spPr>
        <p:txBody>
          <a:bodyPr anchor="t" rtlCol="false" tIns="0" lIns="0" bIns="0" rIns="0">
            <a:spAutoFit/>
          </a:bodyPr>
          <a:lstStyle/>
          <a:p>
            <a:pPr algn="l" marL="547376" indent="-273688" lvl="1">
              <a:lnSpc>
                <a:spcPts val="2864"/>
              </a:lnSpc>
              <a:buFont typeface="Arial"/>
              <a:buChar char="•"/>
            </a:pPr>
            <a:r>
              <a:rPr lang="en-US" sz="2535">
                <a:solidFill>
                  <a:srgbClr val="FFFFFF"/>
                </a:solidFill>
                <a:latin typeface="Times New Roman MT"/>
                <a:ea typeface="Times New Roman MT"/>
                <a:cs typeface="Times New Roman MT"/>
                <a:sym typeface="Times New Roman MT"/>
              </a:rPr>
              <a:t>Higher battery capacity is associated with higher vehicle prices, showing a clear upward trend.</a:t>
            </a:r>
          </a:p>
          <a:p>
            <a:pPr algn="l">
              <a:lnSpc>
                <a:spcPts val="2864"/>
              </a:lnSpc>
            </a:pPr>
          </a:p>
          <a:p>
            <a:pPr algn="l" marL="547376" indent="-273688" lvl="1">
              <a:lnSpc>
                <a:spcPts val="2864"/>
              </a:lnSpc>
              <a:buFont typeface="Arial"/>
              <a:buChar char="•"/>
            </a:pPr>
            <a:r>
              <a:rPr lang="en-US" sz="2535">
                <a:solidFill>
                  <a:srgbClr val="FFFFFF"/>
                </a:solidFill>
                <a:latin typeface="Times New Roman MT"/>
                <a:ea typeface="Times New Roman MT"/>
                <a:cs typeface="Times New Roman MT"/>
                <a:sym typeface="Times New Roman MT"/>
              </a:rPr>
              <a:t>Cars with longer real-world range tend to cost more, indicating range is a key pricing factor.</a:t>
            </a:r>
          </a:p>
          <a:p>
            <a:pPr algn="l">
              <a:lnSpc>
                <a:spcPts val="2864"/>
              </a:lnSpc>
            </a:pPr>
          </a:p>
          <a:p>
            <a:pPr algn="l" marL="547376" indent="-273688" lvl="1">
              <a:lnSpc>
                <a:spcPts val="2864"/>
              </a:lnSpc>
              <a:buFont typeface="Arial"/>
              <a:buChar char="•"/>
            </a:pPr>
            <a:r>
              <a:rPr lang="en-US" sz="2535">
                <a:solidFill>
                  <a:srgbClr val="FFFFFF"/>
                </a:solidFill>
                <a:latin typeface="Times New Roman MT"/>
                <a:ea typeface="Times New Roman MT"/>
                <a:cs typeface="Times New Roman MT"/>
                <a:sym typeface="Times New Roman MT"/>
              </a:rPr>
              <a:t> Price variability increases at higher capacity and range, suggesting premium models dominate the upper end.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4118056" y="316059"/>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275716" y="316059"/>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698959" y="2228614"/>
            <a:ext cx="8894115" cy="5614410"/>
          </a:xfrm>
          <a:custGeom>
            <a:avLst/>
            <a:gdLst/>
            <a:ahLst/>
            <a:cxnLst/>
            <a:rect r="r" b="b" t="t" l="l"/>
            <a:pathLst>
              <a:path h="5614410" w="8894115">
                <a:moveTo>
                  <a:pt x="0" y="0"/>
                </a:moveTo>
                <a:lnTo>
                  <a:pt x="8894115" y="0"/>
                </a:lnTo>
                <a:lnTo>
                  <a:pt x="8894115" y="5614410"/>
                </a:lnTo>
                <a:lnTo>
                  <a:pt x="0" y="5614410"/>
                </a:lnTo>
                <a:lnTo>
                  <a:pt x="0" y="0"/>
                </a:lnTo>
                <a:close/>
              </a:path>
            </a:pathLst>
          </a:custGeom>
          <a:blipFill>
            <a:blip r:embed="rId5"/>
            <a:stretch>
              <a:fillRect l="0" t="0" r="0" b="0"/>
            </a:stretch>
          </a:blipFill>
        </p:spPr>
      </p:sp>
      <p:sp>
        <p:nvSpPr>
          <p:cNvPr name="TextBox 9" id="9"/>
          <p:cNvSpPr txBox="true"/>
          <p:nvPr/>
        </p:nvSpPr>
        <p:spPr>
          <a:xfrm rot="0">
            <a:off x="6122238" y="351009"/>
            <a:ext cx="12000994"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CHARGING TYPE VS PRICE</a:t>
            </a:r>
          </a:p>
        </p:txBody>
      </p:sp>
      <p:sp>
        <p:nvSpPr>
          <p:cNvPr name="TextBox 10" id="10"/>
          <p:cNvSpPr txBox="true"/>
          <p:nvPr/>
        </p:nvSpPr>
        <p:spPr>
          <a:xfrm rot="0">
            <a:off x="9604361" y="2005904"/>
            <a:ext cx="8367400" cy="6481902"/>
          </a:xfrm>
          <a:prstGeom prst="rect">
            <a:avLst/>
          </a:prstGeom>
        </p:spPr>
        <p:txBody>
          <a:bodyPr anchor="t" rtlCol="false" tIns="0" lIns="0" bIns="0" rIns="0">
            <a:spAutoFit/>
          </a:bodyPr>
          <a:lstStyle/>
          <a:p>
            <a:pPr algn="l" marL="634443" indent="-317222" lvl="1">
              <a:lnSpc>
                <a:spcPts val="3937"/>
              </a:lnSpc>
              <a:spcBef>
                <a:spcPct val="0"/>
              </a:spcBef>
              <a:buFont typeface="Arial"/>
              <a:buChar char="•"/>
            </a:pPr>
            <a:r>
              <a:rPr lang="en-US" sz="2938" strike="noStrike" u="none">
                <a:solidFill>
                  <a:srgbClr val="FFFFFF"/>
                </a:solidFill>
                <a:latin typeface="Times New Roman MT"/>
                <a:ea typeface="Times New Roman MT"/>
                <a:cs typeface="Times New Roman MT"/>
                <a:sym typeface="Times New Roman MT"/>
              </a:rPr>
              <a:t>EVs with Rapid DC Charge have the highest average price, showing that fast‑charging technology is mainly offered in premium and high‑performance models.</a:t>
            </a:r>
          </a:p>
          <a:p>
            <a:pPr algn="l">
              <a:lnSpc>
                <a:spcPts val="3937"/>
              </a:lnSpc>
              <a:spcBef>
                <a:spcPct val="0"/>
              </a:spcBef>
            </a:pPr>
          </a:p>
          <a:p>
            <a:pPr algn="l" marL="634443" indent="-317222" lvl="1">
              <a:lnSpc>
                <a:spcPts val="3937"/>
              </a:lnSpc>
              <a:spcBef>
                <a:spcPct val="0"/>
              </a:spcBef>
              <a:buFont typeface="Arial"/>
              <a:buChar char="•"/>
            </a:pPr>
            <a:r>
              <a:rPr lang="en-US" sz="2938" strike="noStrike" u="none">
                <a:solidFill>
                  <a:srgbClr val="FFFFFF"/>
                </a:solidFill>
                <a:latin typeface="Times New Roman MT"/>
                <a:ea typeface="Times New Roman MT"/>
                <a:cs typeface="Times New Roman MT"/>
                <a:sym typeface="Times New Roman MT"/>
              </a:rPr>
              <a:t>Advanced/Basic/Standard Charge vehicles are priced much lower, indicating these features are common in budget or mid‑range EVs.</a:t>
            </a:r>
          </a:p>
          <a:p>
            <a:pPr algn="l">
              <a:lnSpc>
                <a:spcPts val="3937"/>
              </a:lnSpc>
              <a:spcBef>
                <a:spcPct val="0"/>
              </a:spcBef>
            </a:pPr>
          </a:p>
          <a:p>
            <a:pPr algn="l" marL="634443" indent="-317222" lvl="1">
              <a:lnSpc>
                <a:spcPts val="3937"/>
              </a:lnSpc>
              <a:spcBef>
                <a:spcPct val="0"/>
              </a:spcBef>
              <a:buFont typeface="Arial"/>
              <a:buChar char="•"/>
            </a:pPr>
            <a:r>
              <a:rPr lang="en-US" sz="2938" strike="noStrike" u="none">
                <a:solidFill>
                  <a:srgbClr val="FFFFFF"/>
                </a:solidFill>
                <a:latin typeface="Times New Roman MT"/>
                <a:ea typeface="Times New Roman MT"/>
                <a:cs typeface="Times New Roman MT"/>
                <a:sym typeface="Times New Roman MT"/>
              </a:rPr>
              <a:t>Price generally increases as charging capability improves, meaning charging speed is a strong indicator of the vehicle’s segment and technology level.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3956944" y="592097"/>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114604" y="592097"/>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312438" y="2330803"/>
            <a:ext cx="9029615" cy="6140138"/>
          </a:xfrm>
          <a:custGeom>
            <a:avLst/>
            <a:gdLst/>
            <a:ahLst/>
            <a:cxnLst/>
            <a:rect r="r" b="b" t="t" l="l"/>
            <a:pathLst>
              <a:path h="6140138" w="9029615">
                <a:moveTo>
                  <a:pt x="0" y="0"/>
                </a:moveTo>
                <a:lnTo>
                  <a:pt x="9029615" y="0"/>
                </a:lnTo>
                <a:lnTo>
                  <a:pt x="9029615" y="6140138"/>
                </a:lnTo>
                <a:lnTo>
                  <a:pt x="0" y="6140138"/>
                </a:lnTo>
                <a:lnTo>
                  <a:pt x="0" y="0"/>
                </a:lnTo>
                <a:close/>
              </a:path>
            </a:pathLst>
          </a:custGeom>
          <a:blipFill>
            <a:blip r:embed="rId5"/>
            <a:stretch>
              <a:fillRect l="0" t="0" r="0" b="0"/>
            </a:stretch>
          </a:blipFill>
        </p:spPr>
      </p:sp>
      <p:sp>
        <p:nvSpPr>
          <p:cNvPr name="TextBox 9" id="9"/>
          <p:cNvSpPr txBox="true"/>
          <p:nvPr/>
        </p:nvSpPr>
        <p:spPr>
          <a:xfrm rot="0">
            <a:off x="5946591" y="621138"/>
            <a:ext cx="12000994"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ACCELERATION VS VEHICLE WEIGHT</a:t>
            </a:r>
          </a:p>
        </p:txBody>
      </p:sp>
      <p:sp>
        <p:nvSpPr>
          <p:cNvPr name="TextBox 10" id="10"/>
          <p:cNvSpPr txBox="true"/>
          <p:nvPr/>
        </p:nvSpPr>
        <p:spPr>
          <a:xfrm rot="0">
            <a:off x="9837245" y="2842975"/>
            <a:ext cx="8450755" cy="4753202"/>
          </a:xfrm>
          <a:prstGeom prst="rect">
            <a:avLst/>
          </a:prstGeom>
        </p:spPr>
        <p:txBody>
          <a:bodyPr anchor="t" rtlCol="false" tIns="0" lIns="0" bIns="0" rIns="0">
            <a:spAutoFit/>
          </a:bodyPr>
          <a:lstStyle/>
          <a:p>
            <a:pPr algn="l" marL="645767" indent="-322883" lvl="1">
              <a:lnSpc>
                <a:spcPts val="4187"/>
              </a:lnSpc>
              <a:buFont typeface="Arial"/>
              <a:buChar char="•"/>
            </a:pPr>
            <a:r>
              <a:rPr lang="en-US" sz="2991">
                <a:solidFill>
                  <a:srgbClr val="FFFFFF"/>
                </a:solidFill>
                <a:latin typeface="Times New Roman MT"/>
                <a:ea typeface="Times New Roman MT"/>
                <a:cs typeface="Times New Roman MT"/>
                <a:sym typeface="Times New Roman MT"/>
              </a:rPr>
              <a:t>Heavier vehicles generally accelerate faster (lower 0–100 sec), showing a negative relationship.</a:t>
            </a:r>
          </a:p>
          <a:p>
            <a:pPr algn="l">
              <a:lnSpc>
                <a:spcPts val="4187"/>
              </a:lnSpc>
            </a:pPr>
          </a:p>
          <a:p>
            <a:pPr algn="l" marL="645767" indent="-322883" lvl="1">
              <a:lnSpc>
                <a:spcPts val="4187"/>
              </a:lnSpc>
              <a:buFont typeface="Arial"/>
              <a:buChar char="•"/>
            </a:pPr>
            <a:r>
              <a:rPr lang="en-US" sz="2991">
                <a:solidFill>
                  <a:srgbClr val="FFFFFF"/>
                </a:solidFill>
                <a:latin typeface="Times New Roman MT"/>
                <a:ea typeface="Times New Roman MT"/>
                <a:cs typeface="Times New Roman MT"/>
                <a:sym typeface="Times New Roman MT"/>
              </a:rPr>
              <a:t>This suggests powerful motors in heavier EVs offset the extra weight.</a:t>
            </a:r>
          </a:p>
          <a:p>
            <a:pPr algn="l">
              <a:lnSpc>
                <a:spcPts val="4187"/>
              </a:lnSpc>
            </a:pPr>
          </a:p>
          <a:p>
            <a:pPr algn="l" marL="645767" indent="-322883" lvl="1">
              <a:lnSpc>
                <a:spcPts val="4187"/>
              </a:lnSpc>
              <a:buFont typeface="Arial"/>
              <a:buChar char="•"/>
            </a:pPr>
            <a:r>
              <a:rPr lang="en-US" sz="2991">
                <a:solidFill>
                  <a:srgbClr val="FFFFFF"/>
                </a:solidFill>
                <a:latin typeface="Times New Roman MT"/>
                <a:ea typeface="Times New Roman MT"/>
                <a:cs typeface="Times New Roman MT"/>
                <a:sym typeface="Times New Roman MT"/>
              </a:rPr>
              <a:t>Lighter vehicles show wider variation in acceleration performance.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2534200" y="505906"/>
            <a:ext cx="1027961" cy="712641"/>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2691860" y="505906"/>
            <a:ext cx="712641" cy="712641"/>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779606" y="2345011"/>
            <a:ext cx="7411261" cy="6697927"/>
          </a:xfrm>
          <a:custGeom>
            <a:avLst/>
            <a:gdLst/>
            <a:ahLst/>
            <a:cxnLst/>
            <a:rect r="r" b="b" t="t" l="l"/>
            <a:pathLst>
              <a:path h="6697927" w="7411261">
                <a:moveTo>
                  <a:pt x="0" y="0"/>
                </a:moveTo>
                <a:lnTo>
                  <a:pt x="7411260" y="0"/>
                </a:lnTo>
                <a:lnTo>
                  <a:pt x="7411260" y="6697927"/>
                </a:lnTo>
                <a:lnTo>
                  <a:pt x="0" y="6697927"/>
                </a:lnTo>
                <a:lnTo>
                  <a:pt x="0" y="0"/>
                </a:lnTo>
                <a:close/>
              </a:path>
            </a:pathLst>
          </a:custGeom>
          <a:blipFill>
            <a:blip r:embed="rId5"/>
            <a:stretch>
              <a:fillRect l="0" t="0" r="0" b="0"/>
            </a:stretch>
          </a:blipFill>
        </p:spPr>
      </p:sp>
      <p:sp>
        <p:nvSpPr>
          <p:cNvPr name="TextBox 9" id="9"/>
          <p:cNvSpPr txBox="true"/>
          <p:nvPr/>
        </p:nvSpPr>
        <p:spPr>
          <a:xfrm rot="0">
            <a:off x="4485236" y="534947"/>
            <a:ext cx="12000994" cy="597409"/>
          </a:xfrm>
          <a:prstGeom prst="rect">
            <a:avLst/>
          </a:prstGeom>
        </p:spPr>
        <p:txBody>
          <a:bodyPr anchor="t" rtlCol="false" tIns="0" lIns="0" bIns="0" rIns="0">
            <a:spAutoFit/>
          </a:bodyPr>
          <a:lstStyle/>
          <a:p>
            <a:pPr algn="l">
              <a:lnSpc>
                <a:spcPts val="3922"/>
              </a:lnSpc>
            </a:pPr>
            <a:r>
              <a:rPr lang="en-US" b="true" sz="3566" i="true">
                <a:solidFill>
                  <a:srgbClr val="FFFFFF"/>
                </a:solidFill>
                <a:latin typeface="Heading Now 61-68 Bold Italics"/>
                <a:ea typeface="Heading Now 61-68 Bold Italics"/>
                <a:cs typeface="Heading Now 61-68 Bold Italics"/>
                <a:sym typeface="Heading Now 61-68 Bold Italics"/>
              </a:rPr>
              <a:t>TOP BRANDS BY CARGO CAPACITY</a:t>
            </a:r>
          </a:p>
        </p:txBody>
      </p:sp>
      <p:sp>
        <p:nvSpPr>
          <p:cNvPr name="TextBox 10" id="10"/>
          <p:cNvSpPr txBox="true"/>
          <p:nvPr/>
        </p:nvSpPr>
        <p:spPr>
          <a:xfrm rot="0">
            <a:off x="8801973" y="2406731"/>
            <a:ext cx="8852045" cy="6441136"/>
          </a:xfrm>
          <a:prstGeom prst="rect">
            <a:avLst/>
          </a:prstGeom>
        </p:spPr>
        <p:txBody>
          <a:bodyPr anchor="t" rtlCol="false" tIns="0" lIns="0" bIns="0" rIns="0">
            <a:spAutoFit/>
          </a:bodyPr>
          <a:lstStyle/>
          <a:p>
            <a:pPr algn="l" marL="709656" indent="-354828" lvl="1">
              <a:lnSpc>
                <a:spcPts val="4601"/>
              </a:lnSpc>
              <a:buFont typeface="Arial"/>
              <a:buChar char="•"/>
            </a:pPr>
            <a:r>
              <a:rPr lang="en-US" sz="3286">
                <a:solidFill>
                  <a:srgbClr val="FFFFFF"/>
                </a:solidFill>
                <a:latin typeface="Times New Roman MT"/>
                <a:ea typeface="Times New Roman MT"/>
                <a:cs typeface="Times New Roman MT"/>
                <a:sym typeface="Times New Roman MT"/>
              </a:rPr>
              <a:t>Lucid and Nissan lead the chart with the highest values, showing strong performance compared to other brands.</a:t>
            </a:r>
          </a:p>
          <a:p>
            <a:pPr algn="l">
              <a:lnSpc>
                <a:spcPts val="4601"/>
              </a:lnSpc>
            </a:pPr>
          </a:p>
          <a:p>
            <a:pPr algn="l" marL="709656" indent="-354828" lvl="1">
              <a:lnSpc>
                <a:spcPts val="4601"/>
              </a:lnSpc>
              <a:buFont typeface="Arial"/>
              <a:buChar char="•"/>
            </a:pPr>
            <a:r>
              <a:rPr lang="en-US" sz="3286">
                <a:solidFill>
                  <a:srgbClr val="FFFFFF"/>
                </a:solidFill>
                <a:latin typeface="Times New Roman MT"/>
                <a:ea typeface="Times New Roman MT"/>
                <a:cs typeface="Times New Roman MT"/>
                <a:sym typeface="Times New Roman MT"/>
              </a:rPr>
              <a:t>Volkswagen, Toyota, and Citroën form a solid middle tier with moderate but competitive figures.</a:t>
            </a:r>
          </a:p>
          <a:p>
            <a:pPr algn="l">
              <a:lnSpc>
                <a:spcPts val="4601"/>
              </a:lnSpc>
            </a:pPr>
          </a:p>
          <a:p>
            <a:pPr algn="l" marL="709656" indent="-354828" lvl="1">
              <a:lnSpc>
                <a:spcPts val="4601"/>
              </a:lnSpc>
              <a:buFont typeface="Arial"/>
              <a:buChar char="•"/>
            </a:pPr>
            <a:r>
              <a:rPr lang="en-US" sz="3286">
                <a:solidFill>
                  <a:srgbClr val="FFFFFF"/>
                </a:solidFill>
                <a:latin typeface="Times New Roman MT"/>
                <a:ea typeface="Times New Roman MT"/>
                <a:cs typeface="Times New Roman MT"/>
                <a:sym typeface="Times New Roman MT"/>
              </a:rPr>
              <a:t>Tesla and Peugeot are at the lower end, indicating comparatively smaller values in this dataset.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966763" y="8899945"/>
            <a:ext cx="358355" cy="358355"/>
          </a:xfrm>
          <a:custGeom>
            <a:avLst/>
            <a:gdLst/>
            <a:ahLst/>
            <a:cxnLst/>
            <a:rect r="r" b="b" t="t" l="l"/>
            <a:pathLst>
              <a:path h="358355" w="358355">
                <a:moveTo>
                  <a:pt x="0" y="0"/>
                </a:moveTo>
                <a:lnTo>
                  <a:pt x="358355" y="0"/>
                </a:lnTo>
                <a:lnTo>
                  <a:pt x="358355" y="358355"/>
                </a:lnTo>
                <a:lnTo>
                  <a:pt x="0" y="358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04135" y="8928326"/>
            <a:ext cx="329974" cy="329974"/>
          </a:xfrm>
          <a:custGeom>
            <a:avLst/>
            <a:gdLst/>
            <a:ahLst/>
            <a:cxnLst/>
            <a:rect r="r" b="b" t="t" l="l"/>
            <a:pathLst>
              <a:path h="329974" w="329974">
                <a:moveTo>
                  <a:pt x="0" y="0"/>
                </a:moveTo>
                <a:lnTo>
                  <a:pt x="329974" y="0"/>
                </a:lnTo>
                <a:lnTo>
                  <a:pt x="329974" y="329974"/>
                </a:lnTo>
                <a:lnTo>
                  <a:pt x="0" y="329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800850" y="611443"/>
            <a:ext cx="4686300" cy="999695"/>
          </a:xfrm>
          <a:prstGeom prst="rect">
            <a:avLst/>
          </a:prstGeom>
        </p:spPr>
        <p:txBody>
          <a:bodyPr anchor="t" rtlCol="false" tIns="0" lIns="0" bIns="0" rIns="0">
            <a:spAutoFit/>
          </a:bodyPr>
          <a:lstStyle/>
          <a:p>
            <a:pPr algn="l" marL="0" indent="0" lvl="0">
              <a:lnSpc>
                <a:spcPts val="6562"/>
              </a:lnSpc>
              <a:spcBef>
                <a:spcPct val="0"/>
              </a:spcBef>
            </a:pPr>
            <a:r>
              <a:rPr lang="en-US" b="true" sz="5966" i="true" strike="noStrike" u="none">
                <a:solidFill>
                  <a:srgbClr val="FFFFFF"/>
                </a:solidFill>
                <a:latin typeface="Heading Now 61-68 Bold Italics"/>
                <a:ea typeface="Heading Now 61-68 Bold Italics"/>
                <a:cs typeface="Heading Now 61-68 Bold Italics"/>
                <a:sym typeface="Heading Now 61-68 Bold Italics"/>
              </a:rPr>
              <a:t>CONCLUSION</a:t>
            </a:r>
          </a:p>
        </p:txBody>
      </p:sp>
      <p:sp>
        <p:nvSpPr>
          <p:cNvPr name="TextBox 6" id="6"/>
          <p:cNvSpPr txBox="true"/>
          <p:nvPr/>
        </p:nvSpPr>
        <p:spPr>
          <a:xfrm rot="0">
            <a:off x="1921782" y="2483184"/>
            <a:ext cx="14812327" cy="5672479"/>
          </a:xfrm>
          <a:prstGeom prst="rect">
            <a:avLst/>
          </a:prstGeom>
        </p:spPr>
        <p:txBody>
          <a:bodyPr anchor="t" rtlCol="false" tIns="0" lIns="0" bIns="0" rIns="0">
            <a:spAutoFit/>
          </a:bodyPr>
          <a:lstStyle/>
          <a:p>
            <a:pPr algn="just">
              <a:lnSpc>
                <a:spcPts val="4443"/>
              </a:lnSpc>
              <a:spcBef>
                <a:spcPct val="0"/>
              </a:spcBef>
            </a:pPr>
            <a:r>
              <a:rPr lang="en-US" sz="3174">
                <a:solidFill>
                  <a:srgbClr val="FFFFFF"/>
                </a:solidFill>
                <a:latin typeface="Times New Roman MT"/>
                <a:ea typeface="Times New Roman MT"/>
                <a:cs typeface="Times New Roman MT"/>
                <a:sym typeface="Times New Roman MT"/>
              </a:rPr>
              <a:t>This project shows that the global EV market has wide variation in price, battery capacity, safety ratings, charging speed, and performance across countries. The analysis proves that higher safety ratings, larger battery capacity, and advanced charging technology are key factors that increase the vehicle price, while the UK market shows comparatively more budget‑friendly pricing than Germany and the Netherlands. A strong positive link between battery size and driving range highlights the importance of battery technology in real‑world EV performance. Overall, the study helps buyers understand value, manufacturers improve product positioning, and policymakers support affordable and safe EV adoption.</a:t>
            </a:r>
          </a:p>
          <a:p>
            <a:pPr algn="just">
              <a:lnSpc>
                <a:spcPts val="4443"/>
              </a:lnSpc>
              <a:spcBef>
                <a:spcPct val="0"/>
              </a:spcBef>
            </a:pPr>
          </a:p>
        </p:txBody>
      </p:sp>
      <p:sp>
        <p:nvSpPr>
          <p:cNvPr name="Freeform 7" id="7"/>
          <p:cNvSpPr/>
          <p:nvPr/>
        </p:nvSpPr>
        <p:spPr>
          <a:xfrm flipH="true" flipV="false" rot="0">
            <a:off x="2129518" y="2128870"/>
            <a:ext cx="13571291" cy="7317188"/>
          </a:xfrm>
          <a:custGeom>
            <a:avLst/>
            <a:gdLst/>
            <a:ahLst/>
            <a:cxnLst/>
            <a:rect r="r" b="b" t="t" l="l"/>
            <a:pathLst>
              <a:path h="7317188" w="13571291">
                <a:moveTo>
                  <a:pt x="13571290" y="0"/>
                </a:moveTo>
                <a:lnTo>
                  <a:pt x="0" y="0"/>
                </a:lnTo>
                <a:lnTo>
                  <a:pt x="0" y="7317187"/>
                </a:lnTo>
                <a:lnTo>
                  <a:pt x="13571290" y="7317187"/>
                </a:lnTo>
                <a:lnTo>
                  <a:pt x="13571290" y="0"/>
                </a:lnTo>
                <a:close/>
              </a:path>
            </a:pathLst>
          </a:custGeom>
          <a:blipFill>
            <a:blip r:embed="rId8">
              <a:alphaModFix amt="30000"/>
            </a:blip>
            <a:stretch>
              <a:fillRect l="0" t="0" r="0" b="0"/>
            </a:stretch>
          </a:blipFill>
        </p:spPr>
      </p:sp>
      <p:grpSp>
        <p:nvGrpSpPr>
          <p:cNvPr name="Group 8" id="8"/>
          <p:cNvGrpSpPr/>
          <p:nvPr/>
        </p:nvGrpSpPr>
        <p:grpSpPr>
          <a:xfrm rot="-8742943">
            <a:off x="-5581592" y="-7046017"/>
            <a:ext cx="9364388" cy="12308824"/>
            <a:chOff x="0" y="0"/>
            <a:chExt cx="571930" cy="751762"/>
          </a:xfrm>
        </p:grpSpPr>
        <p:sp>
          <p:nvSpPr>
            <p:cNvPr name="Freeform 9" id="9"/>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10" id="10"/>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2273900">
            <a:off x="15705248" y="4436505"/>
            <a:ext cx="9364388" cy="12308824"/>
            <a:chOff x="0" y="0"/>
            <a:chExt cx="571930" cy="751762"/>
          </a:xfrm>
        </p:grpSpPr>
        <p:sp>
          <p:nvSpPr>
            <p:cNvPr name="Freeform 12" id="12"/>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13" id="13"/>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966763" y="8899945"/>
            <a:ext cx="358355" cy="358355"/>
          </a:xfrm>
          <a:custGeom>
            <a:avLst/>
            <a:gdLst/>
            <a:ahLst/>
            <a:cxnLst/>
            <a:rect r="r" b="b" t="t" l="l"/>
            <a:pathLst>
              <a:path h="358355" w="358355">
                <a:moveTo>
                  <a:pt x="0" y="0"/>
                </a:moveTo>
                <a:lnTo>
                  <a:pt x="358355" y="0"/>
                </a:lnTo>
                <a:lnTo>
                  <a:pt x="358355" y="358355"/>
                </a:lnTo>
                <a:lnTo>
                  <a:pt x="0" y="358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04135" y="8928326"/>
            <a:ext cx="329974" cy="329974"/>
          </a:xfrm>
          <a:custGeom>
            <a:avLst/>
            <a:gdLst/>
            <a:ahLst/>
            <a:cxnLst/>
            <a:rect r="r" b="b" t="t" l="l"/>
            <a:pathLst>
              <a:path h="329974" w="329974">
                <a:moveTo>
                  <a:pt x="0" y="0"/>
                </a:moveTo>
                <a:lnTo>
                  <a:pt x="329974" y="0"/>
                </a:lnTo>
                <a:lnTo>
                  <a:pt x="329974" y="329974"/>
                </a:lnTo>
                <a:lnTo>
                  <a:pt x="0" y="329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146419" y="7269363"/>
            <a:ext cx="5511706" cy="3261163"/>
          </a:xfrm>
          <a:custGeom>
            <a:avLst/>
            <a:gdLst/>
            <a:ahLst/>
            <a:cxnLst/>
            <a:rect r="r" b="b" t="t" l="l"/>
            <a:pathLst>
              <a:path h="3261163" w="5511706">
                <a:moveTo>
                  <a:pt x="0" y="0"/>
                </a:moveTo>
                <a:lnTo>
                  <a:pt x="5511706" y="0"/>
                </a:lnTo>
                <a:lnTo>
                  <a:pt x="5511706" y="3261163"/>
                </a:lnTo>
                <a:lnTo>
                  <a:pt x="0" y="3261163"/>
                </a:lnTo>
                <a:lnTo>
                  <a:pt x="0" y="0"/>
                </a:lnTo>
                <a:close/>
              </a:path>
            </a:pathLst>
          </a:custGeom>
          <a:blipFill>
            <a:blip r:embed="rId8"/>
            <a:stretch>
              <a:fillRect l="0" t="0" r="0" b="0"/>
            </a:stretch>
          </a:blipFill>
        </p:spPr>
      </p:sp>
      <p:sp>
        <p:nvSpPr>
          <p:cNvPr name="TextBox 6" id="6"/>
          <p:cNvSpPr txBox="true"/>
          <p:nvPr/>
        </p:nvSpPr>
        <p:spPr>
          <a:xfrm rot="0">
            <a:off x="3870127" y="574239"/>
            <a:ext cx="10547747" cy="1828370"/>
          </a:xfrm>
          <a:prstGeom prst="rect">
            <a:avLst/>
          </a:prstGeom>
        </p:spPr>
        <p:txBody>
          <a:bodyPr anchor="t" rtlCol="false" tIns="0" lIns="0" bIns="0" rIns="0">
            <a:spAutoFit/>
          </a:bodyPr>
          <a:lstStyle/>
          <a:p>
            <a:pPr algn="l" marL="0" indent="0" lvl="0">
              <a:lnSpc>
                <a:spcPts val="6562"/>
              </a:lnSpc>
              <a:spcBef>
                <a:spcPct val="0"/>
              </a:spcBef>
            </a:pPr>
            <a:r>
              <a:rPr lang="en-US" b="true" sz="5966" i="true">
                <a:solidFill>
                  <a:srgbClr val="FFFFFF"/>
                </a:solidFill>
                <a:latin typeface="Heading Now 61-68 Bold Italics"/>
                <a:ea typeface="Heading Now 61-68 Bold Italics"/>
                <a:cs typeface="Heading Now 61-68 Bold Italics"/>
                <a:sym typeface="Heading Now 61-68 Bold Italics"/>
              </a:rPr>
              <a:t>EXPERIE</a:t>
            </a:r>
            <a:r>
              <a:rPr lang="en-US" b="true" sz="5966" i="true" strike="noStrike" u="none">
                <a:solidFill>
                  <a:srgbClr val="FFFFFF"/>
                </a:solidFill>
                <a:latin typeface="Heading Now 61-68 Bold Italics"/>
                <a:ea typeface="Heading Now 61-68 Bold Italics"/>
                <a:cs typeface="Heading Now 61-68 Bold Italics"/>
                <a:sym typeface="Heading Now 61-68 Bold Italics"/>
              </a:rPr>
              <a:t>NC</a:t>
            </a:r>
            <a:r>
              <a:rPr lang="en-US" b="true" sz="5966" i="true" strike="noStrike" u="none">
                <a:solidFill>
                  <a:srgbClr val="FFFFFF"/>
                </a:solidFill>
                <a:latin typeface="Heading Now 61-68 Bold Italics"/>
                <a:ea typeface="Heading Now 61-68 Bold Italics"/>
                <a:cs typeface="Heading Now 61-68 Bold Italics"/>
                <a:sym typeface="Heading Now 61-68 Bold Italics"/>
              </a:rPr>
              <a:t>ES &amp; CHA</a:t>
            </a:r>
            <a:r>
              <a:rPr lang="en-US" b="true" sz="5966" i="true" strike="noStrike" u="none">
                <a:solidFill>
                  <a:srgbClr val="FFFFFF"/>
                </a:solidFill>
                <a:latin typeface="Heading Now 61-68 Bold Italics"/>
                <a:ea typeface="Heading Now 61-68 Bold Italics"/>
                <a:cs typeface="Heading Now 61-68 Bold Italics"/>
                <a:sym typeface="Heading Now 61-68 Bold Italics"/>
              </a:rPr>
              <a:t>L</a:t>
            </a:r>
            <a:r>
              <a:rPr lang="en-US" b="true" sz="5966" i="true" strike="noStrike" u="none">
                <a:solidFill>
                  <a:srgbClr val="FFFFFF"/>
                </a:solidFill>
                <a:latin typeface="Heading Now 61-68 Bold Italics"/>
                <a:ea typeface="Heading Now 61-68 Bold Italics"/>
                <a:cs typeface="Heading Now 61-68 Bold Italics"/>
                <a:sym typeface="Heading Now 61-68 Bold Italics"/>
              </a:rPr>
              <a:t>LENGE</a:t>
            </a:r>
            <a:r>
              <a:rPr lang="en-US" b="true" sz="5966" i="true" strike="noStrike" u="none">
                <a:solidFill>
                  <a:srgbClr val="FFFFFF"/>
                </a:solidFill>
                <a:latin typeface="Heading Now 61-68 Bold Italics"/>
                <a:ea typeface="Heading Now 61-68 Bold Italics"/>
                <a:cs typeface="Heading Now 61-68 Bold Italics"/>
                <a:sym typeface="Heading Now 61-68 Bold Italics"/>
              </a:rPr>
              <a:t>S</a:t>
            </a:r>
          </a:p>
          <a:p>
            <a:pPr algn="l" marL="0" indent="0" lvl="0">
              <a:lnSpc>
                <a:spcPts val="6562"/>
              </a:lnSpc>
              <a:spcBef>
                <a:spcPct val="0"/>
              </a:spcBef>
            </a:pPr>
          </a:p>
        </p:txBody>
      </p:sp>
      <p:sp>
        <p:nvSpPr>
          <p:cNvPr name="TextBox 7" id="7"/>
          <p:cNvSpPr txBox="true"/>
          <p:nvPr/>
        </p:nvSpPr>
        <p:spPr>
          <a:xfrm rot="0">
            <a:off x="1553891" y="2473688"/>
            <a:ext cx="15705409" cy="5751196"/>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FFFFFF"/>
                </a:solidFill>
                <a:latin typeface="Times New Roman MT"/>
                <a:ea typeface="Times New Roman MT"/>
                <a:cs typeface="Times New Roman MT"/>
                <a:sym typeface="Times New Roman MT"/>
              </a:rPr>
              <a:t>During web scraping, handling inconsistent website structures, missing data fields loading created difficulties in extracting clean and uniform information.</a:t>
            </a:r>
          </a:p>
          <a:p>
            <a:pPr algn="l">
              <a:lnSpc>
                <a:spcPts val="3779"/>
              </a:lnSpc>
            </a:pPr>
          </a:p>
          <a:p>
            <a:pPr algn="l" marL="582925" indent="-291463" lvl="1">
              <a:lnSpc>
                <a:spcPts val="3779"/>
              </a:lnSpc>
              <a:buFont typeface="Arial"/>
              <a:buChar char="•"/>
            </a:pPr>
            <a:r>
              <a:rPr lang="en-US" sz="2699">
                <a:solidFill>
                  <a:srgbClr val="FFFFFF"/>
                </a:solidFill>
                <a:latin typeface="Times New Roman MT"/>
                <a:ea typeface="Times New Roman MT"/>
                <a:cs typeface="Times New Roman MT"/>
                <a:sym typeface="Times New Roman MT"/>
              </a:rPr>
              <a:t>Data preprocessing took time due to duplicate entries, null values, unit differences (€, £), and noise, requiring careful cleaning, normalization, and feature engineering before analysis.</a:t>
            </a:r>
          </a:p>
          <a:p>
            <a:pPr algn="l">
              <a:lnSpc>
                <a:spcPts val="3779"/>
              </a:lnSpc>
            </a:pPr>
          </a:p>
          <a:p>
            <a:pPr algn="l" marL="582925" indent="-291463" lvl="1">
              <a:lnSpc>
                <a:spcPts val="3779"/>
              </a:lnSpc>
              <a:buFont typeface="Arial"/>
              <a:buChar char="•"/>
            </a:pPr>
            <a:r>
              <a:rPr lang="en-US" sz="2699">
                <a:solidFill>
                  <a:srgbClr val="FFFFFF"/>
                </a:solidFill>
                <a:latin typeface="Times New Roman MT"/>
                <a:ea typeface="Times New Roman MT"/>
                <a:cs typeface="Times New Roman MT"/>
                <a:sym typeface="Times New Roman MT"/>
              </a:rPr>
              <a:t>Visualizing multi‑country pricing and performance comparisons was challenging, but using the right plots (scatter, boxplots, correlation maps) helped uncover clear insights and patterns.</a:t>
            </a:r>
          </a:p>
          <a:p>
            <a:pPr algn="l">
              <a:lnSpc>
                <a:spcPts val="3779"/>
              </a:lnSpc>
            </a:pPr>
          </a:p>
          <a:p>
            <a:pPr algn="l" marL="582925" indent="-291463" lvl="1">
              <a:lnSpc>
                <a:spcPts val="3779"/>
              </a:lnSpc>
              <a:buFont typeface="Arial"/>
              <a:buChar char="•"/>
            </a:pPr>
            <a:r>
              <a:rPr lang="en-US" sz="2699">
                <a:solidFill>
                  <a:srgbClr val="FFFFFF"/>
                </a:solidFill>
                <a:latin typeface="Times New Roman MT"/>
                <a:ea typeface="Times New Roman MT"/>
                <a:cs typeface="Times New Roman MT"/>
                <a:sym typeface="Times New Roman MT"/>
              </a:rPr>
              <a:t>Understanding relationships like battery ↔ range and safety ↔ price taught the importance of choosing meaningful metrics and validating assumptions with data rather than guessing.</a:t>
            </a:r>
          </a:p>
          <a:p>
            <a:pPr algn="l">
              <a:lnSpc>
                <a:spcPts val="3779"/>
              </a:lnSpc>
            </a:pPr>
          </a:p>
        </p:txBody>
      </p:sp>
      <p:grpSp>
        <p:nvGrpSpPr>
          <p:cNvPr name="Group 8" id="8"/>
          <p:cNvGrpSpPr/>
          <p:nvPr/>
        </p:nvGrpSpPr>
        <p:grpSpPr>
          <a:xfrm rot="6212950">
            <a:off x="-2413642" y="6719686"/>
            <a:ext cx="9364388" cy="12308824"/>
            <a:chOff x="0" y="0"/>
            <a:chExt cx="571930" cy="751762"/>
          </a:xfrm>
        </p:grpSpPr>
        <p:sp>
          <p:nvSpPr>
            <p:cNvPr name="Freeform 9" id="9"/>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10" id="10"/>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6875635">
            <a:off x="15024019" y="-6575096"/>
            <a:ext cx="9364388" cy="12308824"/>
            <a:chOff x="0" y="0"/>
            <a:chExt cx="571930" cy="751762"/>
          </a:xfrm>
        </p:grpSpPr>
        <p:sp>
          <p:nvSpPr>
            <p:cNvPr name="Freeform 12" id="12"/>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13" id="13"/>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0499168" y="-371608"/>
            <a:ext cx="8188859" cy="11553781"/>
            <a:chOff x="0" y="0"/>
            <a:chExt cx="406400" cy="573396"/>
          </a:xfrm>
        </p:grpSpPr>
        <p:sp>
          <p:nvSpPr>
            <p:cNvPr name="Freeform 3" id="3"/>
            <p:cNvSpPr/>
            <p:nvPr/>
          </p:nvSpPr>
          <p:spPr>
            <a:xfrm flipH="false" flipV="false" rot="0">
              <a:off x="0" y="0"/>
              <a:ext cx="406400" cy="573396"/>
            </a:xfrm>
            <a:custGeom>
              <a:avLst/>
              <a:gdLst/>
              <a:ahLst/>
              <a:cxnLst/>
              <a:rect r="r" b="b" t="t" l="l"/>
              <a:pathLst>
                <a:path h="573396" w="406400">
                  <a:moveTo>
                    <a:pt x="0" y="0"/>
                  </a:moveTo>
                  <a:lnTo>
                    <a:pt x="203200" y="0"/>
                  </a:lnTo>
                  <a:lnTo>
                    <a:pt x="406400" y="286698"/>
                  </a:lnTo>
                  <a:lnTo>
                    <a:pt x="203200" y="573396"/>
                  </a:lnTo>
                  <a:lnTo>
                    <a:pt x="0" y="573396"/>
                  </a:lnTo>
                  <a:lnTo>
                    <a:pt x="203200" y="286698"/>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77800" y="-76200"/>
              <a:ext cx="152400" cy="649596"/>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0800000">
            <a:off x="16665167" y="-371608"/>
            <a:ext cx="8188859" cy="11553781"/>
            <a:chOff x="0" y="0"/>
            <a:chExt cx="406400" cy="573396"/>
          </a:xfrm>
        </p:grpSpPr>
        <p:sp>
          <p:nvSpPr>
            <p:cNvPr name="Freeform 6" id="6"/>
            <p:cNvSpPr/>
            <p:nvPr/>
          </p:nvSpPr>
          <p:spPr>
            <a:xfrm flipH="false" flipV="false" rot="0">
              <a:off x="0" y="0"/>
              <a:ext cx="406400" cy="573396"/>
            </a:xfrm>
            <a:custGeom>
              <a:avLst/>
              <a:gdLst/>
              <a:ahLst/>
              <a:cxnLst/>
              <a:rect r="r" b="b" t="t" l="l"/>
              <a:pathLst>
                <a:path h="573396" w="406400">
                  <a:moveTo>
                    <a:pt x="0" y="0"/>
                  </a:moveTo>
                  <a:lnTo>
                    <a:pt x="203200" y="0"/>
                  </a:lnTo>
                  <a:lnTo>
                    <a:pt x="406400" y="286698"/>
                  </a:lnTo>
                  <a:lnTo>
                    <a:pt x="203200" y="573396"/>
                  </a:lnTo>
                  <a:lnTo>
                    <a:pt x="0" y="573396"/>
                  </a:lnTo>
                  <a:lnTo>
                    <a:pt x="203200" y="286698"/>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7" id="7"/>
            <p:cNvSpPr txBox="true"/>
            <p:nvPr/>
          </p:nvSpPr>
          <p:spPr>
            <a:xfrm>
              <a:off x="177800" y="-76200"/>
              <a:ext cx="152400" cy="649596"/>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false" flipV="false" rot="0">
            <a:off x="8604393" y="4070813"/>
            <a:ext cx="10248693" cy="4002611"/>
          </a:xfrm>
          <a:custGeom>
            <a:avLst/>
            <a:gdLst/>
            <a:ahLst/>
            <a:cxnLst/>
            <a:rect r="r" b="b" t="t" l="l"/>
            <a:pathLst>
              <a:path h="4002611" w="10248693">
                <a:moveTo>
                  <a:pt x="0" y="0"/>
                </a:moveTo>
                <a:lnTo>
                  <a:pt x="10248693" y="0"/>
                </a:lnTo>
                <a:lnTo>
                  <a:pt x="10248693" y="4002611"/>
                </a:lnTo>
                <a:lnTo>
                  <a:pt x="0" y="4002611"/>
                </a:lnTo>
                <a:lnTo>
                  <a:pt x="0" y="0"/>
                </a:lnTo>
                <a:close/>
              </a:path>
            </a:pathLst>
          </a:custGeom>
          <a:blipFill>
            <a:blip r:embed="rId2"/>
            <a:stretch>
              <a:fillRect l="0" t="-72" r="0" b="0"/>
            </a:stretch>
          </a:blipFill>
        </p:spPr>
      </p:sp>
      <p:sp>
        <p:nvSpPr>
          <p:cNvPr name="Freeform 9" id="9"/>
          <p:cNvSpPr/>
          <p:nvPr/>
        </p:nvSpPr>
        <p:spPr>
          <a:xfrm flipH="false" flipV="false" rot="0">
            <a:off x="5928263" y="4445893"/>
            <a:ext cx="3823657" cy="959390"/>
          </a:xfrm>
          <a:custGeom>
            <a:avLst/>
            <a:gdLst/>
            <a:ahLst/>
            <a:cxnLst/>
            <a:rect r="r" b="b" t="t" l="l"/>
            <a:pathLst>
              <a:path h="959390" w="3823657">
                <a:moveTo>
                  <a:pt x="0" y="0"/>
                </a:moveTo>
                <a:lnTo>
                  <a:pt x="3823656" y="0"/>
                </a:lnTo>
                <a:lnTo>
                  <a:pt x="3823656" y="959390"/>
                </a:lnTo>
                <a:lnTo>
                  <a:pt x="0" y="959390"/>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63595" y="981075"/>
            <a:ext cx="11040151" cy="2295581"/>
          </a:xfrm>
          <a:prstGeom prst="rect">
            <a:avLst/>
          </a:prstGeom>
        </p:spPr>
        <p:txBody>
          <a:bodyPr anchor="t" rtlCol="false" tIns="0" lIns="0" bIns="0" rIns="0">
            <a:spAutoFit/>
          </a:bodyPr>
          <a:lstStyle/>
          <a:p>
            <a:pPr algn="l">
              <a:lnSpc>
                <a:spcPts val="14463"/>
              </a:lnSpc>
            </a:pPr>
            <a:r>
              <a:rPr lang="en-US" b="true" sz="14758" i="true">
                <a:solidFill>
                  <a:srgbClr val="FFFFFF"/>
                </a:solidFill>
                <a:latin typeface="Heading Now 61-68 Bold Italics"/>
                <a:ea typeface="Heading Now 61-68 Bold Italics"/>
                <a:cs typeface="Heading Now 61-68 Bold Italics"/>
                <a:sym typeface="Heading Now 61-68 Bold Italics"/>
              </a:rPr>
              <a:t>THANK YOU</a:t>
            </a:r>
          </a:p>
        </p:txBody>
      </p:sp>
      <p:sp>
        <p:nvSpPr>
          <p:cNvPr name="TextBox 11" id="11"/>
          <p:cNvSpPr txBox="true"/>
          <p:nvPr/>
        </p:nvSpPr>
        <p:spPr>
          <a:xfrm rot="0">
            <a:off x="2275883" y="3505612"/>
            <a:ext cx="6731944" cy="539875"/>
          </a:xfrm>
          <a:prstGeom prst="rect">
            <a:avLst/>
          </a:prstGeom>
        </p:spPr>
        <p:txBody>
          <a:bodyPr anchor="t" rtlCol="false" tIns="0" lIns="0" bIns="0" rIns="0">
            <a:spAutoFit/>
          </a:bodyPr>
          <a:lstStyle/>
          <a:p>
            <a:pPr algn="l">
              <a:lnSpc>
                <a:spcPts val="4161"/>
              </a:lnSpc>
            </a:pPr>
            <a:r>
              <a:rPr lang="en-US" sz="2448" spc="1113">
                <a:solidFill>
                  <a:srgbClr val="FFB800"/>
                </a:solidFill>
                <a:latin typeface="Times New Roman MT"/>
                <a:ea typeface="Times New Roman MT"/>
                <a:cs typeface="Times New Roman MT"/>
                <a:sym typeface="Times New Roman MT"/>
              </a:rPr>
              <a:t>FOR YOUR ATTENTION</a:t>
            </a:r>
          </a:p>
        </p:txBody>
      </p:sp>
      <p:sp>
        <p:nvSpPr>
          <p:cNvPr name="TextBox 12" id="12"/>
          <p:cNvSpPr txBox="true"/>
          <p:nvPr/>
        </p:nvSpPr>
        <p:spPr>
          <a:xfrm rot="0">
            <a:off x="283445" y="7168646"/>
            <a:ext cx="3850869" cy="1048051"/>
          </a:xfrm>
          <a:prstGeom prst="rect">
            <a:avLst/>
          </a:prstGeom>
        </p:spPr>
        <p:txBody>
          <a:bodyPr anchor="t" rtlCol="false" tIns="0" lIns="0" bIns="0" rIns="0">
            <a:spAutoFit/>
          </a:bodyPr>
          <a:lstStyle/>
          <a:p>
            <a:pPr algn="l" marL="0" indent="0" lvl="0">
              <a:lnSpc>
                <a:spcPts val="3685"/>
              </a:lnSpc>
              <a:spcBef>
                <a:spcPct val="0"/>
              </a:spcBef>
            </a:pPr>
            <a:r>
              <a:rPr lang="en-US" b="true" sz="3760" i="true" strike="noStrike" u="none">
                <a:solidFill>
                  <a:srgbClr val="FFFFFF"/>
                </a:solidFill>
                <a:latin typeface="Heading Now 61-68 Bold Italics"/>
                <a:ea typeface="Heading Now 61-68 Bold Italics"/>
                <a:cs typeface="Heading Now 61-68 Bold Italics"/>
                <a:sym typeface="Heading Now 61-68 Bold Italics"/>
              </a:rPr>
              <a:t>PRESENTED BY:</a:t>
            </a:r>
          </a:p>
          <a:p>
            <a:pPr algn="l" marL="0" indent="0" lvl="0">
              <a:lnSpc>
                <a:spcPts val="3685"/>
              </a:lnSpc>
              <a:spcBef>
                <a:spcPct val="0"/>
              </a:spcBef>
            </a:pPr>
          </a:p>
        </p:txBody>
      </p:sp>
      <p:sp>
        <p:nvSpPr>
          <p:cNvPr name="TextBox 13" id="13"/>
          <p:cNvSpPr txBox="true"/>
          <p:nvPr/>
        </p:nvSpPr>
        <p:spPr>
          <a:xfrm rot="0">
            <a:off x="1461335" y="8063899"/>
            <a:ext cx="5837878" cy="1668139"/>
          </a:xfrm>
          <a:prstGeom prst="rect">
            <a:avLst/>
          </a:prstGeom>
        </p:spPr>
        <p:txBody>
          <a:bodyPr anchor="t" rtlCol="false" tIns="0" lIns="0" bIns="0" rIns="0">
            <a:spAutoFit/>
          </a:bodyPr>
          <a:lstStyle/>
          <a:p>
            <a:pPr algn="l" marL="0" indent="0" lvl="0">
              <a:lnSpc>
                <a:spcPts val="4075"/>
              </a:lnSpc>
              <a:spcBef>
                <a:spcPct val="0"/>
              </a:spcBef>
            </a:pPr>
            <a:r>
              <a:rPr lang="en-US" sz="4158" strike="noStrike" u="none">
                <a:solidFill>
                  <a:srgbClr val="FFFFFF"/>
                </a:solidFill>
                <a:latin typeface="Heading Now 61-68"/>
                <a:ea typeface="Heading Now 61-68"/>
                <a:cs typeface="Heading Now 61-68"/>
                <a:sym typeface="Heading Now 61-68"/>
              </a:rPr>
              <a:t>JAKKOJU VIKAS RAJ</a:t>
            </a:r>
          </a:p>
          <a:p>
            <a:pPr algn="l" marL="0" indent="0" lvl="0">
              <a:lnSpc>
                <a:spcPts val="4075"/>
              </a:lnSpc>
              <a:spcBef>
                <a:spcPct val="0"/>
              </a:spcBef>
            </a:pPr>
            <a:r>
              <a:rPr lang="en-US" sz="4158" strike="noStrike" u="none">
                <a:solidFill>
                  <a:srgbClr val="FFFFFF"/>
                </a:solidFill>
                <a:latin typeface="Heading Now 61-68"/>
                <a:ea typeface="Heading Now 61-68"/>
                <a:cs typeface="Heading Now 61-68"/>
                <a:sym typeface="Heading Now 61-68"/>
              </a:rPr>
              <a:t>CHALLA RISHITHA</a:t>
            </a:r>
          </a:p>
          <a:p>
            <a:pPr algn="l" marL="0" indent="0" lvl="0">
              <a:lnSpc>
                <a:spcPts val="4075"/>
              </a:lnSpc>
              <a:spcBef>
                <a:spcPct val="0"/>
              </a:spcBef>
            </a:pPr>
            <a:r>
              <a:rPr lang="en-US" sz="4158" strike="noStrike" u="none">
                <a:solidFill>
                  <a:srgbClr val="FFFFFF"/>
                </a:solidFill>
                <a:latin typeface="Heading Now 61-68"/>
                <a:ea typeface="Heading Now 61-68"/>
                <a:cs typeface="Heading Now 61-68"/>
                <a:sym typeface="Heading Now 61-68"/>
              </a:rPr>
              <a:t>PRANAVI BANDARU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2987476" y="2139655"/>
            <a:ext cx="6354430" cy="5625288"/>
            <a:chOff x="0" y="0"/>
            <a:chExt cx="428822" cy="379617"/>
          </a:xfrm>
        </p:grpSpPr>
        <p:sp>
          <p:nvSpPr>
            <p:cNvPr name="Freeform 3" id="3"/>
            <p:cNvSpPr/>
            <p:nvPr/>
          </p:nvSpPr>
          <p:spPr>
            <a:xfrm flipH="false" flipV="false" rot="0">
              <a:off x="0" y="0"/>
              <a:ext cx="428822" cy="379617"/>
            </a:xfrm>
            <a:custGeom>
              <a:avLst/>
              <a:gdLst/>
              <a:ahLst/>
              <a:cxnLst/>
              <a:rect r="r" b="b" t="t" l="l"/>
              <a:pathLst>
                <a:path h="379617" w="428822">
                  <a:moveTo>
                    <a:pt x="0" y="0"/>
                  </a:moveTo>
                  <a:lnTo>
                    <a:pt x="225622" y="0"/>
                  </a:lnTo>
                  <a:lnTo>
                    <a:pt x="428822" y="189808"/>
                  </a:lnTo>
                  <a:lnTo>
                    <a:pt x="225622" y="379617"/>
                  </a:lnTo>
                  <a:lnTo>
                    <a:pt x="0" y="379617"/>
                  </a:lnTo>
                  <a:lnTo>
                    <a:pt x="203200" y="189808"/>
                  </a:lnTo>
                  <a:lnTo>
                    <a:pt x="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77800" y="-76200"/>
              <a:ext cx="174822" cy="455817"/>
            </a:xfrm>
            <a:prstGeom prst="rect">
              <a:avLst/>
            </a:prstGeom>
          </p:spPr>
          <p:txBody>
            <a:bodyPr anchor="ctr" rtlCol="false" tIns="50800" lIns="50800" bIns="50800" rIns="50800"/>
            <a:lstStyle/>
            <a:p>
              <a:pPr algn="ctr">
                <a:lnSpc>
                  <a:spcPts val="2799"/>
                </a:lnSpc>
              </a:pPr>
            </a:p>
          </p:txBody>
        </p:sp>
      </p:grpSp>
      <p:grpSp>
        <p:nvGrpSpPr>
          <p:cNvPr name="Group 5" id="5"/>
          <p:cNvGrpSpPr>
            <a:grpSpLocks noChangeAspect="true"/>
          </p:cNvGrpSpPr>
          <p:nvPr/>
        </p:nvGrpSpPr>
        <p:grpSpPr>
          <a:xfrm rot="0">
            <a:off x="13847517" y="1951746"/>
            <a:ext cx="7293896" cy="6001105"/>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gradFill rotWithShape="true">
              <a:gsLst>
                <a:gs pos="0">
                  <a:srgbClr val="A8770D">
                    <a:alpha val="100000"/>
                  </a:srgbClr>
                </a:gs>
                <a:gs pos="100000">
                  <a:srgbClr val="FFA800">
                    <a:alpha val="100000"/>
                  </a:srgbClr>
                </a:gs>
              </a:gsLst>
              <a:lin ang="0"/>
            </a:gra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0" t="-76606" r="0" b="-76606"/>
              </a:stretch>
            </a:blipFill>
          </p:spPr>
        </p:sp>
      </p:grpSp>
      <p:sp>
        <p:nvSpPr>
          <p:cNvPr name="Freeform 8" id="8"/>
          <p:cNvSpPr/>
          <p:nvPr/>
        </p:nvSpPr>
        <p:spPr>
          <a:xfrm flipH="false" flipV="false" rot="0">
            <a:off x="16966763" y="8899945"/>
            <a:ext cx="358355" cy="358355"/>
          </a:xfrm>
          <a:custGeom>
            <a:avLst/>
            <a:gdLst/>
            <a:ahLst/>
            <a:cxnLst/>
            <a:rect r="r" b="b" t="t" l="l"/>
            <a:pathLst>
              <a:path h="358355" w="358355">
                <a:moveTo>
                  <a:pt x="0" y="0"/>
                </a:moveTo>
                <a:lnTo>
                  <a:pt x="358355" y="0"/>
                </a:lnTo>
                <a:lnTo>
                  <a:pt x="358355" y="358355"/>
                </a:lnTo>
                <a:lnTo>
                  <a:pt x="0" y="358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404135" y="8928326"/>
            <a:ext cx="329974" cy="329974"/>
          </a:xfrm>
          <a:custGeom>
            <a:avLst/>
            <a:gdLst/>
            <a:ahLst/>
            <a:cxnLst/>
            <a:rect r="r" b="b" t="t" l="l"/>
            <a:pathLst>
              <a:path h="329974" w="329974">
                <a:moveTo>
                  <a:pt x="0" y="0"/>
                </a:moveTo>
                <a:lnTo>
                  <a:pt x="329974" y="0"/>
                </a:lnTo>
                <a:lnTo>
                  <a:pt x="329974" y="329974"/>
                </a:lnTo>
                <a:lnTo>
                  <a:pt x="0" y="329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2528093"/>
            <a:ext cx="11958776" cy="5647705"/>
          </a:xfrm>
          <a:prstGeom prst="rect">
            <a:avLst/>
          </a:prstGeom>
        </p:spPr>
        <p:txBody>
          <a:bodyPr anchor="t" rtlCol="false" tIns="0" lIns="0" bIns="0" rIns="0">
            <a:spAutoFit/>
          </a:bodyPr>
          <a:lstStyle/>
          <a:p>
            <a:pPr algn="just" marL="572011" indent="-286006"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The rapid expansion of the EV market has created wide variations in pricing, battery capacity, safety ratings, charging features, and performance across countries.</a:t>
            </a:r>
          </a:p>
          <a:p>
            <a:pPr algn="just">
              <a:lnSpc>
                <a:spcPts val="3709"/>
              </a:lnSpc>
              <a:spcBef>
                <a:spcPct val="0"/>
              </a:spcBef>
            </a:pPr>
          </a:p>
          <a:p>
            <a:pPr algn="just" marL="572011" indent="-286006"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These differences make it difficult for buyers to choose, manufacturers to analyze competition, and policymakers to support EV adoption effectively.</a:t>
            </a:r>
          </a:p>
          <a:p>
            <a:pPr algn="just">
              <a:lnSpc>
                <a:spcPts val="3709"/>
              </a:lnSpc>
              <a:spcBef>
                <a:spcPct val="0"/>
              </a:spcBef>
            </a:pPr>
          </a:p>
          <a:p>
            <a:pPr algn="just" marL="572011" indent="-286006"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There is limited clarity on how technical factors like battery size, range, and safety impact the final market price and consumer value.</a:t>
            </a:r>
          </a:p>
          <a:p>
            <a:pPr algn="just">
              <a:lnSpc>
                <a:spcPts val="3709"/>
              </a:lnSpc>
              <a:spcBef>
                <a:spcPct val="0"/>
              </a:spcBef>
            </a:pPr>
          </a:p>
          <a:p>
            <a:pPr algn="just" marL="572011" indent="-286006"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This project analyzes global EV data to identify the key attributes that influence pricing, performance, and segment positioning in the international market.</a:t>
            </a:r>
          </a:p>
        </p:txBody>
      </p:sp>
      <p:sp>
        <p:nvSpPr>
          <p:cNvPr name="Freeform 11" id="11"/>
          <p:cNvSpPr/>
          <p:nvPr/>
        </p:nvSpPr>
        <p:spPr>
          <a:xfrm flipH="true" flipV="false" rot="0">
            <a:off x="-1631249" y="1864690"/>
            <a:ext cx="4568015" cy="1146156"/>
          </a:xfrm>
          <a:custGeom>
            <a:avLst/>
            <a:gdLst/>
            <a:ahLst/>
            <a:cxnLst/>
            <a:rect r="r" b="b" t="t" l="l"/>
            <a:pathLst>
              <a:path h="1146156" w="4568015">
                <a:moveTo>
                  <a:pt x="4568015" y="0"/>
                </a:moveTo>
                <a:lnTo>
                  <a:pt x="0" y="0"/>
                </a:lnTo>
                <a:lnTo>
                  <a:pt x="0" y="1146156"/>
                </a:lnTo>
                <a:lnTo>
                  <a:pt x="4568015" y="1146156"/>
                </a:lnTo>
                <a:lnTo>
                  <a:pt x="4568015" y="0"/>
                </a:lnTo>
                <a:close/>
              </a:path>
            </a:pathLst>
          </a:custGeom>
          <a:blipFill>
            <a:blip r:embed="rId7">
              <a:alphaModFix amt="9999"/>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145941" y="781460"/>
            <a:ext cx="393149" cy="227312"/>
          </a:xfrm>
          <a:custGeom>
            <a:avLst/>
            <a:gdLst/>
            <a:ahLst/>
            <a:cxnLst/>
            <a:rect r="r" b="b" t="t" l="l"/>
            <a:pathLst>
              <a:path h="227312" w="393149">
                <a:moveTo>
                  <a:pt x="0" y="0"/>
                </a:moveTo>
                <a:lnTo>
                  <a:pt x="393149" y="0"/>
                </a:lnTo>
                <a:lnTo>
                  <a:pt x="393149" y="227311"/>
                </a:lnTo>
                <a:lnTo>
                  <a:pt x="0" y="2273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3978495" y="533441"/>
            <a:ext cx="9577390" cy="1155700"/>
          </a:xfrm>
          <a:prstGeom prst="rect">
            <a:avLst/>
          </a:prstGeom>
        </p:spPr>
        <p:txBody>
          <a:bodyPr anchor="t" rtlCol="false" tIns="0" lIns="0" bIns="0" rIns="0">
            <a:spAutoFit/>
          </a:bodyPr>
          <a:lstStyle/>
          <a:p>
            <a:pPr algn="l">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085172" y="0"/>
            <a:ext cx="18910182" cy="10287000"/>
            <a:chOff x="0" y="0"/>
            <a:chExt cx="11068293" cy="6021070"/>
          </a:xfrm>
        </p:grpSpPr>
        <p:sp>
          <p:nvSpPr>
            <p:cNvPr name="Freeform 3" id="3"/>
            <p:cNvSpPr/>
            <p:nvPr/>
          </p:nvSpPr>
          <p:spPr>
            <a:xfrm flipH="false" flipV="false" rot="0">
              <a:off x="0" y="0"/>
              <a:ext cx="11068293" cy="6021070"/>
            </a:xfrm>
            <a:custGeom>
              <a:avLst/>
              <a:gdLst/>
              <a:ahLst/>
              <a:cxnLst/>
              <a:rect r="r" b="b" t="t" l="l"/>
              <a:pathLst>
                <a:path h="6021070" w="11068293">
                  <a:moveTo>
                    <a:pt x="0" y="6021070"/>
                  </a:moveTo>
                  <a:lnTo>
                    <a:pt x="1286188" y="0"/>
                  </a:lnTo>
                  <a:lnTo>
                    <a:pt x="11068293" y="0"/>
                  </a:lnTo>
                  <a:lnTo>
                    <a:pt x="9782105" y="6021070"/>
                  </a:lnTo>
                  <a:close/>
                </a:path>
              </a:pathLst>
            </a:custGeom>
            <a:blipFill>
              <a:blip r:embed="rId2"/>
              <a:stretch>
                <a:fillRect l="-51794" t="-56958" r="0" b="0"/>
              </a:stretch>
            </a:blipFill>
          </p:spPr>
        </p:sp>
      </p:grpSp>
      <p:sp>
        <p:nvSpPr>
          <p:cNvPr name="TextBox 4" id="4"/>
          <p:cNvSpPr txBox="true"/>
          <p:nvPr/>
        </p:nvSpPr>
        <p:spPr>
          <a:xfrm rot="0">
            <a:off x="5612122" y="656045"/>
            <a:ext cx="6606082" cy="1155700"/>
          </a:xfrm>
          <a:prstGeom prst="rect">
            <a:avLst/>
          </a:prstGeom>
        </p:spPr>
        <p:txBody>
          <a:bodyPr anchor="t" rtlCol="false" tIns="0" lIns="0" bIns="0" rIns="0">
            <a:spAutoFit/>
          </a:bodyPr>
          <a:lstStyle/>
          <a:p>
            <a:pPr algn="l">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OBJECTIVES</a:t>
            </a:r>
          </a:p>
        </p:txBody>
      </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567769" y="2763797"/>
            <a:ext cx="11684824" cy="5594217"/>
          </a:xfrm>
          <a:prstGeom prst="rect">
            <a:avLst/>
          </a:prstGeom>
        </p:spPr>
        <p:txBody>
          <a:bodyPr anchor="t" rtlCol="false" tIns="0" lIns="0" bIns="0" rIns="0">
            <a:spAutoFit/>
          </a:bodyPr>
          <a:lstStyle/>
          <a:p>
            <a:pPr algn="just" marL="572011" indent="-286005"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Analyze EV specifications, pricing, and technical variations across countries to understand market differences.</a:t>
            </a:r>
          </a:p>
          <a:p>
            <a:pPr algn="just">
              <a:lnSpc>
                <a:spcPts val="3709"/>
              </a:lnSpc>
              <a:spcBef>
                <a:spcPct val="0"/>
              </a:spcBef>
            </a:pPr>
          </a:p>
          <a:p>
            <a:pPr algn="just" marL="572011" indent="-286005"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Compare vehicles by seat category, safety rating, charging capability, and study how battery capacity affects real driving range.</a:t>
            </a:r>
          </a:p>
          <a:p>
            <a:pPr algn="just">
              <a:lnSpc>
                <a:spcPts val="3709"/>
              </a:lnSpc>
              <a:spcBef>
                <a:spcPct val="0"/>
              </a:spcBef>
            </a:pPr>
          </a:p>
          <a:p>
            <a:pPr algn="just" marL="572011" indent="-286005"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Identify price trends by safety category (Germany, Netherlands, UK) and determine the most/least expensive EV brands.</a:t>
            </a:r>
          </a:p>
          <a:p>
            <a:pPr algn="just">
              <a:lnSpc>
                <a:spcPts val="3709"/>
              </a:lnSpc>
              <a:spcBef>
                <a:spcPct val="0"/>
              </a:spcBef>
            </a:pPr>
          </a:p>
          <a:p>
            <a:pPr algn="just" marL="572011" indent="-286005" lvl="1">
              <a:lnSpc>
                <a:spcPts val="3709"/>
              </a:lnSpc>
              <a:spcBef>
                <a:spcPct val="0"/>
              </a:spcBef>
              <a:buFont typeface="Arial"/>
              <a:buChar char="•"/>
            </a:pPr>
            <a:r>
              <a:rPr lang="en-US" sz="2649" strike="noStrike" u="none">
                <a:solidFill>
                  <a:srgbClr val="FFFFFF"/>
                </a:solidFill>
                <a:latin typeface="Times New Roman MT"/>
                <a:ea typeface="Times New Roman MT"/>
                <a:cs typeface="Times New Roman MT"/>
                <a:sym typeface="Times New Roman MT"/>
              </a:rPr>
              <a:t>Evaluate performance factors like acceleration vs weight, towing/cargo capacity, and provide recommendations for customers, manufacturers, and policymakers.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1410465" y="-8633711"/>
            <a:ext cx="9364388" cy="12308824"/>
            <a:chOff x="0" y="0"/>
            <a:chExt cx="571930" cy="751762"/>
          </a:xfrm>
        </p:grpSpPr>
        <p:sp>
          <p:nvSpPr>
            <p:cNvPr name="Freeform 3" id="3"/>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4" id="4"/>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5400000">
            <a:off x="-2387940" y="6645276"/>
            <a:ext cx="9364388" cy="12308824"/>
            <a:chOff x="0" y="0"/>
            <a:chExt cx="571930" cy="751762"/>
          </a:xfrm>
        </p:grpSpPr>
        <p:sp>
          <p:nvSpPr>
            <p:cNvPr name="Freeform 6" id="6"/>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7" id="7"/>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true" flipV="false" rot="0">
            <a:off x="-780532" y="0"/>
            <a:ext cx="4226300" cy="1060417"/>
          </a:xfrm>
          <a:custGeom>
            <a:avLst/>
            <a:gdLst/>
            <a:ahLst/>
            <a:cxnLst/>
            <a:rect r="r" b="b" t="t" l="l"/>
            <a:pathLst>
              <a:path h="1060417" w="4226300">
                <a:moveTo>
                  <a:pt x="4226299" y="0"/>
                </a:moveTo>
                <a:lnTo>
                  <a:pt x="0" y="0"/>
                </a:lnTo>
                <a:lnTo>
                  <a:pt x="0" y="1060417"/>
                </a:lnTo>
                <a:lnTo>
                  <a:pt x="4226299" y="1060417"/>
                </a:lnTo>
                <a:lnTo>
                  <a:pt x="4226299"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0600785" y="9258300"/>
            <a:ext cx="4226300" cy="1060417"/>
          </a:xfrm>
          <a:custGeom>
            <a:avLst/>
            <a:gdLst/>
            <a:ahLst/>
            <a:cxnLst/>
            <a:rect r="r" b="b" t="t" l="l"/>
            <a:pathLst>
              <a:path h="1060417" w="4226300">
                <a:moveTo>
                  <a:pt x="4226300" y="0"/>
                </a:moveTo>
                <a:lnTo>
                  <a:pt x="0" y="0"/>
                </a:lnTo>
                <a:lnTo>
                  <a:pt x="0" y="1060417"/>
                </a:lnTo>
                <a:lnTo>
                  <a:pt x="4226300" y="1060417"/>
                </a:lnTo>
                <a:lnTo>
                  <a:pt x="422630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612399" y="6054226"/>
            <a:ext cx="3204074" cy="3204074"/>
          </a:xfrm>
          <a:custGeom>
            <a:avLst/>
            <a:gdLst/>
            <a:ahLst/>
            <a:cxnLst/>
            <a:rect r="r" b="b" t="t" l="l"/>
            <a:pathLst>
              <a:path h="3204074" w="3204074">
                <a:moveTo>
                  <a:pt x="0" y="0"/>
                </a:moveTo>
                <a:lnTo>
                  <a:pt x="3204074" y="0"/>
                </a:lnTo>
                <a:lnTo>
                  <a:pt x="3204074" y="3204074"/>
                </a:lnTo>
                <a:lnTo>
                  <a:pt x="0" y="3204074"/>
                </a:lnTo>
                <a:lnTo>
                  <a:pt x="0" y="0"/>
                </a:lnTo>
                <a:close/>
              </a:path>
            </a:pathLst>
          </a:custGeom>
          <a:blipFill>
            <a:blip r:embed="rId4"/>
            <a:stretch>
              <a:fillRect l="0" t="0" r="0" b="0"/>
            </a:stretch>
          </a:blipFill>
        </p:spPr>
      </p:sp>
      <p:sp>
        <p:nvSpPr>
          <p:cNvPr name="Freeform 11" id="11"/>
          <p:cNvSpPr/>
          <p:nvPr/>
        </p:nvSpPr>
        <p:spPr>
          <a:xfrm flipH="false" flipV="false" rot="0">
            <a:off x="10975847" y="6058257"/>
            <a:ext cx="3046804" cy="3046804"/>
          </a:xfrm>
          <a:custGeom>
            <a:avLst/>
            <a:gdLst/>
            <a:ahLst/>
            <a:cxnLst/>
            <a:rect r="r" b="b" t="t" l="l"/>
            <a:pathLst>
              <a:path h="3046804" w="3046804">
                <a:moveTo>
                  <a:pt x="0" y="0"/>
                </a:moveTo>
                <a:lnTo>
                  <a:pt x="3046804" y="0"/>
                </a:lnTo>
                <a:lnTo>
                  <a:pt x="3046804" y="3046805"/>
                </a:lnTo>
                <a:lnTo>
                  <a:pt x="0" y="3046805"/>
                </a:lnTo>
                <a:lnTo>
                  <a:pt x="0" y="0"/>
                </a:lnTo>
                <a:close/>
              </a:path>
            </a:pathLst>
          </a:custGeom>
          <a:blipFill>
            <a:blip r:embed="rId5"/>
            <a:stretch>
              <a:fillRect l="0" t="0" r="0" b="0"/>
            </a:stretch>
          </a:blipFill>
        </p:spPr>
      </p:sp>
      <p:sp>
        <p:nvSpPr>
          <p:cNvPr name="Freeform 12" id="12"/>
          <p:cNvSpPr/>
          <p:nvPr/>
        </p:nvSpPr>
        <p:spPr>
          <a:xfrm flipH="false" flipV="false" rot="0">
            <a:off x="0" y="6448257"/>
            <a:ext cx="6361450" cy="2520725"/>
          </a:xfrm>
          <a:custGeom>
            <a:avLst/>
            <a:gdLst/>
            <a:ahLst/>
            <a:cxnLst/>
            <a:rect r="r" b="b" t="t" l="l"/>
            <a:pathLst>
              <a:path h="2520725" w="6361450">
                <a:moveTo>
                  <a:pt x="0" y="0"/>
                </a:moveTo>
                <a:lnTo>
                  <a:pt x="6361450" y="0"/>
                </a:lnTo>
                <a:lnTo>
                  <a:pt x="6361450" y="2520725"/>
                </a:lnTo>
                <a:lnTo>
                  <a:pt x="0" y="2520725"/>
                </a:lnTo>
                <a:lnTo>
                  <a:pt x="0" y="0"/>
                </a:lnTo>
                <a:close/>
              </a:path>
            </a:pathLst>
          </a:custGeom>
          <a:blipFill>
            <a:blip r:embed="rId6"/>
            <a:stretch>
              <a:fillRect l="0" t="0" r="0" b="0"/>
            </a:stretch>
          </a:blipFill>
        </p:spPr>
      </p:sp>
      <p:sp>
        <p:nvSpPr>
          <p:cNvPr name="Freeform 13" id="13"/>
          <p:cNvSpPr/>
          <p:nvPr/>
        </p:nvSpPr>
        <p:spPr>
          <a:xfrm flipH="false" flipV="false" rot="0">
            <a:off x="10201588" y="2066864"/>
            <a:ext cx="6135988" cy="2817735"/>
          </a:xfrm>
          <a:custGeom>
            <a:avLst/>
            <a:gdLst/>
            <a:ahLst/>
            <a:cxnLst/>
            <a:rect r="r" b="b" t="t" l="l"/>
            <a:pathLst>
              <a:path h="2817735" w="6135988">
                <a:moveTo>
                  <a:pt x="0" y="0"/>
                </a:moveTo>
                <a:lnTo>
                  <a:pt x="6135988" y="0"/>
                </a:lnTo>
                <a:lnTo>
                  <a:pt x="6135988" y="2817735"/>
                </a:lnTo>
                <a:lnTo>
                  <a:pt x="0" y="2817735"/>
                </a:lnTo>
                <a:lnTo>
                  <a:pt x="0" y="0"/>
                </a:lnTo>
                <a:close/>
              </a:path>
            </a:pathLst>
          </a:custGeom>
          <a:blipFill>
            <a:blip r:embed="rId7"/>
            <a:stretch>
              <a:fillRect l="0" t="0" r="0" b="0"/>
            </a:stretch>
          </a:blipFill>
        </p:spPr>
      </p:sp>
      <p:sp>
        <p:nvSpPr>
          <p:cNvPr name="Freeform 14" id="14"/>
          <p:cNvSpPr/>
          <p:nvPr/>
        </p:nvSpPr>
        <p:spPr>
          <a:xfrm flipH="false" flipV="false" rot="0">
            <a:off x="5689235" y="6058257"/>
            <a:ext cx="5518862" cy="3099361"/>
          </a:xfrm>
          <a:custGeom>
            <a:avLst/>
            <a:gdLst/>
            <a:ahLst/>
            <a:cxnLst/>
            <a:rect r="r" b="b" t="t" l="l"/>
            <a:pathLst>
              <a:path h="3099361" w="5518862">
                <a:moveTo>
                  <a:pt x="0" y="0"/>
                </a:moveTo>
                <a:lnTo>
                  <a:pt x="5518861" y="0"/>
                </a:lnTo>
                <a:lnTo>
                  <a:pt x="5518861" y="3099361"/>
                </a:lnTo>
                <a:lnTo>
                  <a:pt x="0" y="3099361"/>
                </a:lnTo>
                <a:lnTo>
                  <a:pt x="0" y="0"/>
                </a:lnTo>
                <a:close/>
              </a:path>
            </a:pathLst>
          </a:custGeom>
          <a:blipFill>
            <a:blip r:embed="rId8"/>
            <a:stretch>
              <a:fillRect l="0" t="0" r="0" b="0"/>
            </a:stretch>
          </a:blipFill>
        </p:spPr>
      </p:sp>
      <p:sp>
        <p:nvSpPr>
          <p:cNvPr name="Freeform 15" id="15"/>
          <p:cNvSpPr/>
          <p:nvPr/>
        </p:nvSpPr>
        <p:spPr>
          <a:xfrm flipH="false" flipV="false" rot="0">
            <a:off x="1918962" y="1712619"/>
            <a:ext cx="6752257" cy="3801946"/>
          </a:xfrm>
          <a:custGeom>
            <a:avLst/>
            <a:gdLst/>
            <a:ahLst/>
            <a:cxnLst/>
            <a:rect r="r" b="b" t="t" l="l"/>
            <a:pathLst>
              <a:path h="3801946" w="6752257">
                <a:moveTo>
                  <a:pt x="0" y="0"/>
                </a:moveTo>
                <a:lnTo>
                  <a:pt x="6752257" y="0"/>
                </a:lnTo>
                <a:lnTo>
                  <a:pt x="6752257" y="3801946"/>
                </a:lnTo>
                <a:lnTo>
                  <a:pt x="0" y="3801946"/>
                </a:lnTo>
                <a:lnTo>
                  <a:pt x="0" y="0"/>
                </a:lnTo>
                <a:close/>
              </a:path>
            </a:pathLst>
          </a:custGeom>
          <a:blipFill>
            <a:blip r:embed="rId9"/>
            <a:stretch>
              <a:fillRect l="0" t="0" r="0" b="0"/>
            </a:stretch>
          </a:blipFill>
        </p:spPr>
      </p:sp>
      <p:sp>
        <p:nvSpPr>
          <p:cNvPr name="TextBox 16" id="16"/>
          <p:cNvSpPr txBox="true"/>
          <p:nvPr/>
        </p:nvSpPr>
        <p:spPr>
          <a:xfrm rot="0">
            <a:off x="4564210" y="39703"/>
            <a:ext cx="8552930" cy="1155700"/>
          </a:xfrm>
          <a:prstGeom prst="rect">
            <a:avLst/>
          </a:prstGeom>
        </p:spPr>
        <p:txBody>
          <a:bodyPr anchor="t" rtlCol="false" tIns="0" lIns="0" bIns="0" rIns="0">
            <a:spAutoFit/>
          </a:bodyPr>
          <a:lstStyle/>
          <a:p>
            <a:pPr algn="ctr">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TOOLS USED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1410465" y="-8633711"/>
            <a:ext cx="9364388" cy="12308824"/>
            <a:chOff x="0" y="0"/>
            <a:chExt cx="571930" cy="751762"/>
          </a:xfrm>
        </p:grpSpPr>
        <p:sp>
          <p:nvSpPr>
            <p:cNvPr name="Freeform 3" id="3"/>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4" id="4"/>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5400000">
            <a:off x="-2387940" y="6645276"/>
            <a:ext cx="9364388" cy="12308824"/>
            <a:chOff x="0" y="0"/>
            <a:chExt cx="571930" cy="751762"/>
          </a:xfrm>
        </p:grpSpPr>
        <p:sp>
          <p:nvSpPr>
            <p:cNvPr name="Freeform 6" id="6"/>
            <p:cNvSpPr/>
            <p:nvPr/>
          </p:nvSpPr>
          <p:spPr>
            <a:xfrm flipH="false" flipV="false" rot="0">
              <a:off x="0" y="0"/>
              <a:ext cx="571930" cy="751762"/>
            </a:xfrm>
            <a:custGeom>
              <a:avLst/>
              <a:gdLst/>
              <a:ahLst/>
              <a:cxnLst/>
              <a:rect r="r" b="b" t="t" l="l"/>
              <a:pathLst>
                <a:path h="751762" w="571930">
                  <a:moveTo>
                    <a:pt x="203200" y="0"/>
                  </a:moveTo>
                  <a:lnTo>
                    <a:pt x="571930" y="0"/>
                  </a:lnTo>
                  <a:lnTo>
                    <a:pt x="368730" y="751762"/>
                  </a:lnTo>
                  <a:lnTo>
                    <a:pt x="0" y="751762"/>
                  </a:lnTo>
                  <a:lnTo>
                    <a:pt x="203200" y="0"/>
                  </a:lnTo>
                  <a:close/>
                </a:path>
              </a:pathLst>
            </a:custGeom>
            <a:gradFill rotWithShape="true">
              <a:gsLst>
                <a:gs pos="0">
                  <a:srgbClr val="A8770D">
                    <a:alpha val="100000"/>
                  </a:srgbClr>
                </a:gs>
                <a:gs pos="100000">
                  <a:srgbClr val="FFA800">
                    <a:alpha val="100000"/>
                  </a:srgbClr>
                </a:gs>
              </a:gsLst>
              <a:lin ang="0"/>
            </a:gradFill>
          </p:spPr>
        </p:sp>
        <p:sp>
          <p:nvSpPr>
            <p:cNvPr name="TextBox 7" id="7"/>
            <p:cNvSpPr txBox="true"/>
            <p:nvPr/>
          </p:nvSpPr>
          <p:spPr>
            <a:xfrm>
              <a:off x="101600" y="-76200"/>
              <a:ext cx="368730" cy="827962"/>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true" flipV="false" rot="0">
            <a:off x="-780532" y="0"/>
            <a:ext cx="4226300" cy="1060417"/>
          </a:xfrm>
          <a:custGeom>
            <a:avLst/>
            <a:gdLst/>
            <a:ahLst/>
            <a:cxnLst/>
            <a:rect r="r" b="b" t="t" l="l"/>
            <a:pathLst>
              <a:path h="1060417" w="4226300">
                <a:moveTo>
                  <a:pt x="4226299" y="0"/>
                </a:moveTo>
                <a:lnTo>
                  <a:pt x="0" y="0"/>
                </a:lnTo>
                <a:lnTo>
                  <a:pt x="0" y="1060417"/>
                </a:lnTo>
                <a:lnTo>
                  <a:pt x="4226299" y="1060417"/>
                </a:lnTo>
                <a:lnTo>
                  <a:pt x="4226299"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0600785" y="9258300"/>
            <a:ext cx="4226300" cy="1060417"/>
          </a:xfrm>
          <a:custGeom>
            <a:avLst/>
            <a:gdLst/>
            <a:ahLst/>
            <a:cxnLst/>
            <a:rect r="r" b="b" t="t" l="l"/>
            <a:pathLst>
              <a:path h="1060417" w="4226300">
                <a:moveTo>
                  <a:pt x="4226300" y="0"/>
                </a:moveTo>
                <a:lnTo>
                  <a:pt x="0" y="0"/>
                </a:lnTo>
                <a:lnTo>
                  <a:pt x="0" y="1060417"/>
                </a:lnTo>
                <a:lnTo>
                  <a:pt x="4226300" y="1060417"/>
                </a:lnTo>
                <a:lnTo>
                  <a:pt x="422630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24659" y="1621891"/>
            <a:ext cx="14638681" cy="8166617"/>
          </a:xfrm>
          <a:custGeom>
            <a:avLst/>
            <a:gdLst/>
            <a:ahLst/>
            <a:cxnLst/>
            <a:rect r="r" b="b" t="t" l="l"/>
            <a:pathLst>
              <a:path h="8166617" w="14638681">
                <a:moveTo>
                  <a:pt x="0" y="0"/>
                </a:moveTo>
                <a:lnTo>
                  <a:pt x="14638682" y="0"/>
                </a:lnTo>
                <a:lnTo>
                  <a:pt x="14638682" y="8166617"/>
                </a:lnTo>
                <a:lnTo>
                  <a:pt x="0" y="8166617"/>
                </a:lnTo>
                <a:lnTo>
                  <a:pt x="0" y="0"/>
                </a:lnTo>
                <a:close/>
              </a:path>
            </a:pathLst>
          </a:custGeom>
          <a:blipFill>
            <a:blip r:embed="rId4"/>
            <a:stretch>
              <a:fillRect l="0" t="-9712" r="0" b="-9712"/>
            </a:stretch>
          </a:blipFill>
        </p:spPr>
      </p:sp>
      <p:sp>
        <p:nvSpPr>
          <p:cNvPr name="TextBox 11" id="11"/>
          <p:cNvSpPr txBox="true"/>
          <p:nvPr/>
        </p:nvSpPr>
        <p:spPr>
          <a:xfrm rot="0">
            <a:off x="2709668" y="254407"/>
            <a:ext cx="12868663" cy="1155700"/>
          </a:xfrm>
          <a:prstGeom prst="rect">
            <a:avLst/>
          </a:prstGeom>
        </p:spPr>
        <p:txBody>
          <a:bodyPr anchor="t" rtlCol="false" tIns="0" lIns="0" bIns="0" rIns="0">
            <a:spAutoFit/>
          </a:bodyPr>
          <a:lstStyle/>
          <a:p>
            <a:pPr algn="ctr">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CLIENT-SERVER FLOW 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1961300" y="-7988006"/>
            <a:ext cx="8885670" cy="8561391"/>
            <a:chOff x="0" y="0"/>
            <a:chExt cx="812800" cy="783137"/>
          </a:xfrm>
        </p:grpSpPr>
        <p:sp>
          <p:nvSpPr>
            <p:cNvPr name="Freeform 3" id="3"/>
            <p:cNvSpPr/>
            <p:nvPr/>
          </p:nvSpPr>
          <p:spPr>
            <a:xfrm flipH="false" flipV="false" rot="0">
              <a:off x="0" y="0"/>
              <a:ext cx="812800" cy="783137"/>
            </a:xfrm>
            <a:custGeom>
              <a:avLst/>
              <a:gdLst/>
              <a:ahLst/>
              <a:cxnLst/>
              <a:rect r="r" b="b" t="t" l="l"/>
              <a:pathLst>
                <a:path h="783137" w="812800">
                  <a:moveTo>
                    <a:pt x="812800" y="391569"/>
                  </a:moveTo>
                  <a:lnTo>
                    <a:pt x="609600" y="783137"/>
                  </a:lnTo>
                  <a:lnTo>
                    <a:pt x="203200" y="783137"/>
                  </a:lnTo>
                  <a:lnTo>
                    <a:pt x="0" y="391569"/>
                  </a:lnTo>
                  <a:lnTo>
                    <a:pt x="203200" y="0"/>
                  </a:lnTo>
                  <a:lnTo>
                    <a:pt x="609600" y="0"/>
                  </a:lnTo>
                  <a:lnTo>
                    <a:pt x="812800" y="391569"/>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14300" y="-76200"/>
              <a:ext cx="584200" cy="859337"/>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594350" y="9553962"/>
            <a:ext cx="4958218" cy="1244062"/>
          </a:xfrm>
          <a:custGeom>
            <a:avLst/>
            <a:gdLst/>
            <a:ahLst/>
            <a:cxnLst/>
            <a:rect r="r" b="b" t="t" l="l"/>
            <a:pathLst>
              <a:path h="1244062" w="4958218">
                <a:moveTo>
                  <a:pt x="0" y="0"/>
                </a:moveTo>
                <a:lnTo>
                  <a:pt x="4958218" y="0"/>
                </a:lnTo>
                <a:lnTo>
                  <a:pt x="4958218"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75569" y="2361370"/>
            <a:ext cx="4212431" cy="6144628"/>
          </a:xfrm>
          <a:custGeom>
            <a:avLst/>
            <a:gdLst/>
            <a:ahLst/>
            <a:cxnLst/>
            <a:rect r="r" b="b" t="t" l="l"/>
            <a:pathLst>
              <a:path h="6144628" w="4212431">
                <a:moveTo>
                  <a:pt x="0" y="0"/>
                </a:moveTo>
                <a:lnTo>
                  <a:pt x="4212431" y="0"/>
                </a:lnTo>
                <a:lnTo>
                  <a:pt x="4212431" y="6144628"/>
                </a:lnTo>
                <a:lnTo>
                  <a:pt x="0" y="6144628"/>
                </a:lnTo>
                <a:lnTo>
                  <a:pt x="0" y="0"/>
                </a:lnTo>
                <a:close/>
              </a:path>
            </a:pathLst>
          </a:custGeom>
          <a:blipFill>
            <a:blip r:embed="rId4"/>
            <a:stretch>
              <a:fillRect l="-13060" t="0" r="-24420" b="0"/>
            </a:stretch>
          </a:blipFill>
        </p:spPr>
      </p:sp>
      <p:sp>
        <p:nvSpPr>
          <p:cNvPr name="Freeform 7" id="7"/>
          <p:cNvSpPr/>
          <p:nvPr/>
        </p:nvSpPr>
        <p:spPr>
          <a:xfrm flipH="false" flipV="false" rot="0">
            <a:off x="8544537" y="2373475"/>
            <a:ext cx="5531032" cy="6132522"/>
          </a:xfrm>
          <a:custGeom>
            <a:avLst/>
            <a:gdLst/>
            <a:ahLst/>
            <a:cxnLst/>
            <a:rect r="r" b="b" t="t" l="l"/>
            <a:pathLst>
              <a:path h="6132522" w="5531032">
                <a:moveTo>
                  <a:pt x="0" y="0"/>
                </a:moveTo>
                <a:lnTo>
                  <a:pt x="5531032" y="0"/>
                </a:lnTo>
                <a:lnTo>
                  <a:pt x="5531032" y="6132523"/>
                </a:lnTo>
                <a:lnTo>
                  <a:pt x="0" y="6132523"/>
                </a:lnTo>
                <a:lnTo>
                  <a:pt x="0" y="0"/>
                </a:lnTo>
                <a:close/>
              </a:path>
            </a:pathLst>
          </a:custGeom>
          <a:blipFill>
            <a:blip r:embed="rId5"/>
            <a:stretch>
              <a:fillRect l="-3540" t="0" r="-5255" b="0"/>
            </a:stretch>
          </a:blipFill>
        </p:spPr>
      </p:sp>
      <p:sp>
        <p:nvSpPr>
          <p:cNvPr name="TextBox 8" id="8"/>
          <p:cNvSpPr txBox="true"/>
          <p:nvPr/>
        </p:nvSpPr>
        <p:spPr>
          <a:xfrm rot="0">
            <a:off x="5228770" y="478135"/>
            <a:ext cx="8938069" cy="1155700"/>
          </a:xfrm>
          <a:prstGeom prst="rect">
            <a:avLst/>
          </a:prstGeom>
        </p:spPr>
        <p:txBody>
          <a:bodyPr anchor="t" rtlCol="false" tIns="0" lIns="0" bIns="0" rIns="0">
            <a:spAutoFit/>
          </a:bodyPr>
          <a:lstStyle/>
          <a:p>
            <a:pPr algn="l">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WEB SCRAPPING</a:t>
            </a:r>
          </a:p>
        </p:txBody>
      </p:sp>
      <p:sp>
        <p:nvSpPr>
          <p:cNvPr name="TextBox 9" id="9"/>
          <p:cNvSpPr txBox="true"/>
          <p:nvPr/>
        </p:nvSpPr>
        <p:spPr>
          <a:xfrm rot="0">
            <a:off x="127760" y="2266120"/>
            <a:ext cx="7934849" cy="6745620"/>
          </a:xfrm>
          <a:prstGeom prst="rect">
            <a:avLst/>
          </a:prstGeom>
        </p:spPr>
        <p:txBody>
          <a:bodyPr anchor="t" rtlCol="false" tIns="0" lIns="0" bIns="0" rIns="0">
            <a:spAutoFit/>
          </a:bodyPr>
          <a:lstStyle/>
          <a:p>
            <a:pPr algn="just" marL="550420" indent="-275210" lvl="1">
              <a:lnSpc>
                <a:spcPts val="3569"/>
              </a:lnSpc>
              <a:spcBef>
                <a:spcPct val="0"/>
              </a:spcBef>
              <a:buFont typeface="Arial"/>
              <a:buChar char="•"/>
            </a:pPr>
            <a:r>
              <a:rPr lang="en-US" sz="2549" strike="noStrike" u="none">
                <a:solidFill>
                  <a:srgbClr val="FFFFFF"/>
                </a:solidFill>
                <a:latin typeface="Times New Roman MT"/>
                <a:ea typeface="Times New Roman MT"/>
                <a:cs typeface="Times New Roman MT"/>
                <a:sym typeface="Times New Roman MT"/>
              </a:rPr>
              <a:t>Used an EV comparison website as the data source and identified required HTML data using browser Inspect Element.</a:t>
            </a:r>
          </a:p>
          <a:p>
            <a:pPr algn="just">
              <a:lnSpc>
                <a:spcPts val="3569"/>
              </a:lnSpc>
              <a:spcBef>
                <a:spcPct val="0"/>
              </a:spcBef>
            </a:pPr>
          </a:p>
          <a:p>
            <a:pPr algn="just" marL="550420" indent="-275210" lvl="1">
              <a:lnSpc>
                <a:spcPts val="3569"/>
              </a:lnSpc>
              <a:spcBef>
                <a:spcPct val="0"/>
              </a:spcBef>
              <a:buFont typeface="Arial"/>
              <a:buChar char="•"/>
            </a:pPr>
            <a:r>
              <a:rPr lang="en-US" sz="2549" strike="noStrike" u="none">
                <a:solidFill>
                  <a:srgbClr val="FFFFFF"/>
                </a:solidFill>
                <a:latin typeface="Times New Roman MT"/>
                <a:ea typeface="Times New Roman MT"/>
                <a:cs typeface="Times New Roman MT"/>
                <a:sym typeface="Times New Roman MT"/>
              </a:rPr>
              <a:t> Followed the Client–Server architecture, where the client (Python script) sent HTTP requests and the server responded with webpage data.</a:t>
            </a:r>
          </a:p>
          <a:p>
            <a:pPr algn="just">
              <a:lnSpc>
                <a:spcPts val="3569"/>
              </a:lnSpc>
              <a:spcBef>
                <a:spcPct val="0"/>
              </a:spcBef>
            </a:pPr>
          </a:p>
          <a:p>
            <a:pPr algn="just" marL="550420" indent="-275210" lvl="1">
              <a:lnSpc>
                <a:spcPts val="3569"/>
              </a:lnSpc>
              <a:spcBef>
                <a:spcPct val="0"/>
              </a:spcBef>
              <a:buFont typeface="Arial"/>
              <a:buChar char="•"/>
            </a:pPr>
            <a:r>
              <a:rPr lang="en-US" sz="2549" strike="noStrike" u="none">
                <a:solidFill>
                  <a:srgbClr val="FFFFFF"/>
                </a:solidFill>
                <a:latin typeface="Times New Roman MT"/>
                <a:ea typeface="Times New Roman MT"/>
                <a:cs typeface="Times New Roman MT"/>
                <a:sym typeface="Times New Roman MT"/>
              </a:rPr>
              <a:t> Extracted EV model details (range, efficiency, battery, price, performance) using Requests + BeautifulSoup, then cleaned and stored in Pandas.</a:t>
            </a:r>
          </a:p>
          <a:p>
            <a:pPr algn="just">
              <a:lnSpc>
                <a:spcPts val="3569"/>
              </a:lnSpc>
              <a:spcBef>
                <a:spcPct val="0"/>
              </a:spcBef>
            </a:pPr>
          </a:p>
          <a:p>
            <a:pPr algn="just" marL="550420" indent="-275210" lvl="1">
              <a:lnSpc>
                <a:spcPts val="3569"/>
              </a:lnSpc>
              <a:spcBef>
                <a:spcPct val="0"/>
              </a:spcBef>
              <a:buFont typeface="Arial"/>
              <a:buChar char="•"/>
            </a:pPr>
            <a:r>
              <a:rPr lang="en-US" sz="2549" strike="noStrike" u="none">
                <a:solidFill>
                  <a:srgbClr val="FFFFFF"/>
                </a:solidFill>
                <a:latin typeface="Times New Roman MT"/>
                <a:ea typeface="Times New Roman MT"/>
                <a:cs typeface="Times New Roman MT"/>
                <a:sym typeface="Times New Roman MT"/>
              </a:rPr>
              <a:t> Performed EDA to compare price–range value, efficiency trends, and performance insights across electric vehicle models.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1961300" y="-7988006"/>
            <a:ext cx="8885670" cy="8561391"/>
            <a:chOff x="0" y="0"/>
            <a:chExt cx="812800" cy="783137"/>
          </a:xfrm>
        </p:grpSpPr>
        <p:sp>
          <p:nvSpPr>
            <p:cNvPr name="Freeform 3" id="3"/>
            <p:cNvSpPr/>
            <p:nvPr/>
          </p:nvSpPr>
          <p:spPr>
            <a:xfrm flipH="false" flipV="false" rot="0">
              <a:off x="0" y="0"/>
              <a:ext cx="812800" cy="783137"/>
            </a:xfrm>
            <a:custGeom>
              <a:avLst/>
              <a:gdLst/>
              <a:ahLst/>
              <a:cxnLst/>
              <a:rect r="r" b="b" t="t" l="l"/>
              <a:pathLst>
                <a:path h="783137" w="812800">
                  <a:moveTo>
                    <a:pt x="812800" y="391569"/>
                  </a:moveTo>
                  <a:lnTo>
                    <a:pt x="609600" y="783137"/>
                  </a:lnTo>
                  <a:lnTo>
                    <a:pt x="203200" y="783137"/>
                  </a:lnTo>
                  <a:lnTo>
                    <a:pt x="0" y="391569"/>
                  </a:lnTo>
                  <a:lnTo>
                    <a:pt x="203200" y="0"/>
                  </a:lnTo>
                  <a:lnTo>
                    <a:pt x="609600" y="0"/>
                  </a:lnTo>
                  <a:lnTo>
                    <a:pt x="812800" y="391569"/>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14300" y="-76200"/>
              <a:ext cx="584200" cy="859337"/>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594350" y="9553962"/>
            <a:ext cx="4958218" cy="1244062"/>
          </a:xfrm>
          <a:custGeom>
            <a:avLst/>
            <a:gdLst/>
            <a:ahLst/>
            <a:cxnLst/>
            <a:rect r="r" b="b" t="t" l="l"/>
            <a:pathLst>
              <a:path h="1244062" w="4958218">
                <a:moveTo>
                  <a:pt x="0" y="0"/>
                </a:moveTo>
                <a:lnTo>
                  <a:pt x="4958218" y="0"/>
                </a:lnTo>
                <a:lnTo>
                  <a:pt x="4958218"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84759" y="1267127"/>
            <a:ext cx="14229417" cy="8490616"/>
          </a:xfrm>
          <a:custGeom>
            <a:avLst/>
            <a:gdLst/>
            <a:ahLst/>
            <a:cxnLst/>
            <a:rect r="r" b="b" t="t" l="l"/>
            <a:pathLst>
              <a:path h="8490616" w="14229417">
                <a:moveTo>
                  <a:pt x="0" y="0"/>
                </a:moveTo>
                <a:lnTo>
                  <a:pt x="14229417" y="0"/>
                </a:lnTo>
                <a:lnTo>
                  <a:pt x="14229417" y="8490616"/>
                </a:lnTo>
                <a:lnTo>
                  <a:pt x="0" y="8490616"/>
                </a:lnTo>
                <a:lnTo>
                  <a:pt x="0" y="0"/>
                </a:lnTo>
                <a:close/>
              </a:path>
            </a:pathLst>
          </a:custGeom>
          <a:blipFill>
            <a:blip r:embed="rId4"/>
            <a:stretch>
              <a:fillRect l="0" t="-591" r="0" b="-591"/>
            </a:stretch>
          </a:blipFill>
        </p:spPr>
      </p:sp>
      <p:sp>
        <p:nvSpPr>
          <p:cNvPr name="TextBox 7" id="7"/>
          <p:cNvSpPr txBox="true"/>
          <p:nvPr/>
        </p:nvSpPr>
        <p:spPr>
          <a:xfrm rot="0">
            <a:off x="4590576" y="-52090"/>
            <a:ext cx="8938069" cy="1155700"/>
          </a:xfrm>
          <a:prstGeom prst="rect">
            <a:avLst/>
          </a:prstGeom>
        </p:spPr>
        <p:txBody>
          <a:bodyPr anchor="t" rtlCol="false" tIns="0" lIns="0" bIns="0" rIns="0">
            <a:spAutoFit/>
          </a:bodyPr>
          <a:lstStyle/>
          <a:p>
            <a:pPr algn="ctr">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346390" y="647806"/>
            <a:ext cx="1098853" cy="761787"/>
            <a:chOff x="0" y="0"/>
            <a:chExt cx="1356261" cy="940238"/>
          </a:xfrm>
        </p:grpSpPr>
        <p:sp>
          <p:nvSpPr>
            <p:cNvPr name="Freeform 3" id="3"/>
            <p:cNvSpPr/>
            <p:nvPr/>
          </p:nvSpPr>
          <p:spPr>
            <a:xfrm flipH="false" flipV="false" rot="0">
              <a:off x="0" y="0"/>
              <a:ext cx="1356261" cy="940238"/>
            </a:xfrm>
            <a:custGeom>
              <a:avLst/>
              <a:gdLst/>
              <a:ahLst/>
              <a:cxnLst/>
              <a:rect r="r" b="b" t="t" l="l"/>
              <a:pathLst>
                <a:path h="940238" w="1356261">
                  <a:moveTo>
                    <a:pt x="203200" y="0"/>
                  </a:moveTo>
                  <a:lnTo>
                    <a:pt x="1356261" y="0"/>
                  </a:lnTo>
                  <a:lnTo>
                    <a:pt x="1153061" y="940238"/>
                  </a:lnTo>
                  <a:lnTo>
                    <a:pt x="0" y="940238"/>
                  </a:lnTo>
                  <a:lnTo>
                    <a:pt x="203200" y="0"/>
                  </a:lnTo>
                  <a:close/>
                </a:path>
              </a:pathLst>
            </a:custGeom>
            <a:gradFill rotWithShape="true">
              <a:gsLst>
                <a:gs pos="0">
                  <a:srgbClr val="A8770D">
                    <a:alpha val="100000"/>
                  </a:srgbClr>
                </a:gs>
                <a:gs pos="100000">
                  <a:srgbClr val="FFA800">
                    <a:alpha val="100000"/>
                  </a:srgbClr>
                </a:gs>
              </a:gsLst>
              <a:lin ang="0"/>
            </a:gradFill>
            <a:ln cap="sq">
              <a:noFill/>
              <a:prstDash val="solid"/>
              <a:miter/>
            </a:ln>
          </p:spPr>
        </p:sp>
        <p:sp>
          <p:nvSpPr>
            <p:cNvPr name="TextBox 4" id="4"/>
            <p:cNvSpPr txBox="true"/>
            <p:nvPr/>
          </p:nvSpPr>
          <p:spPr>
            <a:xfrm>
              <a:off x="101600" y="-76200"/>
              <a:ext cx="1153061" cy="1016438"/>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6944" y="9042938"/>
            <a:ext cx="4958218" cy="1244062"/>
          </a:xfrm>
          <a:custGeom>
            <a:avLst/>
            <a:gdLst/>
            <a:ahLst/>
            <a:cxnLst/>
            <a:rect r="r" b="b" t="t" l="l"/>
            <a:pathLst>
              <a:path h="1244062" w="4958218">
                <a:moveTo>
                  <a:pt x="0" y="0"/>
                </a:moveTo>
                <a:lnTo>
                  <a:pt x="4958219" y="0"/>
                </a:lnTo>
                <a:lnTo>
                  <a:pt x="4958219" y="1244062"/>
                </a:lnTo>
                <a:lnTo>
                  <a:pt x="0" y="1244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514923" y="647806"/>
            <a:ext cx="761787" cy="761787"/>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355600" y="0"/>
                  </a:moveTo>
                  <a:lnTo>
                    <a:pt x="1130300" y="0"/>
                  </a:lnTo>
                  <a:lnTo>
                    <a:pt x="774700" y="1130300"/>
                  </a:lnTo>
                  <a:lnTo>
                    <a:pt x="0" y="1130300"/>
                  </a:lnTo>
                  <a:close/>
                </a:path>
              </a:pathLst>
            </a:custGeom>
            <a:blipFill>
              <a:blip r:embed="rId4"/>
              <a:stretch>
                <a:fillRect l="-5617" t="-5617" r="5617" b="5617"/>
              </a:stretch>
            </a:blipFill>
          </p:spPr>
        </p:sp>
      </p:grpSp>
      <p:sp>
        <p:nvSpPr>
          <p:cNvPr name="Freeform 8" id="8"/>
          <p:cNvSpPr/>
          <p:nvPr/>
        </p:nvSpPr>
        <p:spPr>
          <a:xfrm flipH="false" flipV="false" rot="0">
            <a:off x="1697054" y="6739999"/>
            <a:ext cx="14893893" cy="1854793"/>
          </a:xfrm>
          <a:custGeom>
            <a:avLst/>
            <a:gdLst/>
            <a:ahLst/>
            <a:cxnLst/>
            <a:rect r="r" b="b" t="t" l="l"/>
            <a:pathLst>
              <a:path h="1854793" w="14893893">
                <a:moveTo>
                  <a:pt x="0" y="0"/>
                </a:moveTo>
                <a:lnTo>
                  <a:pt x="14893892" y="0"/>
                </a:lnTo>
                <a:lnTo>
                  <a:pt x="14893892" y="1854793"/>
                </a:lnTo>
                <a:lnTo>
                  <a:pt x="0" y="1854793"/>
                </a:lnTo>
                <a:lnTo>
                  <a:pt x="0" y="0"/>
                </a:lnTo>
                <a:close/>
              </a:path>
            </a:pathLst>
          </a:custGeom>
          <a:blipFill>
            <a:blip r:embed="rId5"/>
            <a:stretch>
              <a:fillRect l="0" t="-1646" r="0" b="-75012"/>
            </a:stretch>
          </a:blipFill>
        </p:spPr>
      </p:sp>
      <p:sp>
        <p:nvSpPr>
          <p:cNvPr name="Freeform 9" id="9"/>
          <p:cNvSpPr/>
          <p:nvPr/>
        </p:nvSpPr>
        <p:spPr>
          <a:xfrm flipH="false" flipV="false" rot="0">
            <a:off x="1697054" y="1997478"/>
            <a:ext cx="14893893" cy="4294375"/>
          </a:xfrm>
          <a:custGeom>
            <a:avLst/>
            <a:gdLst/>
            <a:ahLst/>
            <a:cxnLst/>
            <a:rect r="r" b="b" t="t" l="l"/>
            <a:pathLst>
              <a:path h="4294375" w="14893893">
                <a:moveTo>
                  <a:pt x="0" y="0"/>
                </a:moveTo>
                <a:lnTo>
                  <a:pt x="14893892" y="0"/>
                </a:lnTo>
                <a:lnTo>
                  <a:pt x="14893892" y="4294375"/>
                </a:lnTo>
                <a:lnTo>
                  <a:pt x="0" y="4294375"/>
                </a:lnTo>
                <a:lnTo>
                  <a:pt x="0" y="0"/>
                </a:lnTo>
                <a:close/>
              </a:path>
            </a:pathLst>
          </a:custGeom>
          <a:blipFill>
            <a:blip r:embed="rId6"/>
            <a:stretch>
              <a:fillRect l="0" t="0" r="0" b="-14451"/>
            </a:stretch>
          </a:blipFill>
        </p:spPr>
      </p:sp>
      <p:sp>
        <p:nvSpPr>
          <p:cNvPr name="TextBox 10" id="10"/>
          <p:cNvSpPr txBox="true"/>
          <p:nvPr/>
        </p:nvSpPr>
        <p:spPr>
          <a:xfrm rot="0">
            <a:off x="2624038" y="253894"/>
            <a:ext cx="13039923" cy="1155700"/>
          </a:xfrm>
          <a:prstGeom prst="rect">
            <a:avLst/>
          </a:prstGeom>
        </p:spPr>
        <p:txBody>
          <a:bodyPr anchor="t" rtlCol="false" tIns="0" lIns="0" bIns="0" rIns="0">
            <a:spAutoFit/>
          </a:bodyPr>
          <a:lstStyle/>
          <a:p>
            <a:pPr algn="ctr">
              <a:lnSpc>
                <a:spcPts val="7699"/>
              </a:lnSpc>
            </a:pPr>
            <a:r>
              <a:rPr lang="en-US" b="true" sz="6999" i="true">
                <a:solidFill>
                  <a:srgbClr val="FFFFFF"/>
                </a:solidFill>
                <a:latin typeface="Heading Now 61-68 Bold Italics"/>
                <a:ea typeface="Heading Now 61-68 Bold Italics"/>
                <a:cs typeface="Heading Now 61-68 Bold Italics"/>
                <a:sym typeface="Heading Now 61-68 Bold Italics"/>
              </a:rPr>
              <a:t>DATA CLEANING - REGEX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DAG84tNnXKM</dc:identifier>
  <dcterms:modified xsi:type="dcterms:W3CDTF">2011-08-01T06:04:30Z</dcterms:modified>
  <cp:revision>1</cp:revision>
  <dc:title>EV database</dc:title>
</cp:coreProperties>
</file>